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1177" r:id="rId2"/>
    <p:sldId id="1170" r:id="rId3"/>
    <p:sldId id="1171" r:id="rId4"/>
    <p:sldId id="1172" r:id="rId5"/>
    <p:sldId id="1173" r:id="rId6"/>
    <p:sldId id="1174" r:id="rId7"/>
    <p:sldId id="1175" r:id="rId8"/>
    <p:sldId id="1176" r:id="rId9"/>
    <p:sldId id="1179" r:id="rId10"/>
    <p:sldId id="860" r:id="rId11"/>
    <p:sldId id="759" r:id="rId12"/>
    <p:sldId id="1108" r:id="rId13"/>
    <p:sldId id="1143" r:id="rId14"/>
    <p:sldId id="1141" r:id="rId15"/>
    <p:sldId id="1142" r:id="rId16"/>
    <p:sldId id="1144" r:id="rId17"/>
    <p:sldId id="1056" r:id="rId18"/>
    <p:sldId id="1145" r:id="rId19"/>
    <p:sldId id="1146" r:id="rId20"/>
    <p:sldId id="1147" r:id="rId21"/>
    <p:sldId id="1148" r:id="rId22"/>
    <p:sldId id="1149" r:id="rId23"/>
    <p:sldId id="1150" r:id="rId24"/>
    <p:sldId id="1103" r:id="rId25"/>
    <p:sldId id="1151" r:id="rId26"/>
    <p:sldId id="1152" r:id="rId27"/>
    <p:sldId id="1153" r:id="rId28"/>
    <p:sldId id="1104" r:id="rId29"/>
    <p:sldId id="1118" r:id="rId30"/>
    <p:sldId id="1154" r:id="rId31"/>
    <p:sldId id="1155" r:id="rId32"/>
    <p:sldId id="1139" r:id="rId33"/>
    <p:sldId id="1156" r:id="rId34"/>
    <p:sldId id="1157" r:id="rId35"/>
    <p:sldId id="1158" r:id="rId36"/>
    <p:sldId id="1159" r:id="rId37"/>
    <p:sldId id="1160" r:id="rId38"/>
    <p:sldId id="1161" r:id="rId39"/>
    <p:sldId id="1162" r:id="rId40"/>
    <p:sldId id="1163" r:id="rId41"/>
    <p:sldId id="1164" r:id="rId42"/>
    <p:sldId id="1165" r:id="rId43"/>
    <p:sldId id="1166" r:id="rId44"/>
    <p:sldId id="957" r:id="rId45"/>
    <p:sldId id="1138" r:id="rId46"/>
    <p:sldId id="1167" r:id="rId47"/>
    <p:sldId id="1168" r:id="rId48"/>
    <p:sldId id="874" r:id="rId49"/>
    <p:sldId id="291" r:id="rId50"/>
  </p:sldIdLst>
  <p:sldSz cx="9144000" cy="5143500" type="screen16x9"/>
  <p:notesSz cx="6858000" cy="91440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85127" autoAdjust="0"/>
  </p:normalViewPr>
  <p:slideViewPr>
    <p:cSldViewPr snapToGrid="0" showGuides="1">
      <p:cViewPr varScale="1">
        <p:scale>
          <a:sx n="100" d="100"/>
          <a:sy n="100" d="100"/>
        </p:scale>
        <p:origin x="-802" y="-72"/>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5/3/2020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dirty="0"/>
              <a:t>Programme de Networking </a:t>
            </a:r>
            <a:r>
              <a:rPr lang="fr-FR" b="0" dirty="0" err="1"/>
              <a:t>Academy</a:t>
            </a:r>
            <a:r>
              <a:rPr lang="fr-FR" b="0" dirty="0"/>
              <a:t> de Cisco</a:t>
            </a:r>
          </a:p>
          <a:p>
            <a:pPr rtl="0"/>
            <a:r>
              <a:rPr lang="fr-FR" dirty="0" smtClean="0">
                <a:solidFill>
                  <a:schemeClr val="accent5">
                    <a:lumMod val="40000"/>
                    <a:lumOff val="60000"/>
                  </a:schemeClr>
                </a:solidFill>
              </a:rPr>
              <a:t>Notions de base sur la commutation, le routage et le sans fil v7.0 (SRWE)</a:t>
            </a:r>
          </a:p>
          <a:p>
            <a:pPr rtl="0">
              <a:buFontTx/>
              <a:buNone/>
            </a:pPr>
            <a:r>
              <a:rPr lang="fr-FR" dirty="0" smtClean="0">
                <a:solidFill>
                  <a:schemeClr val="accent5">
                    <a:lumMod val="40000"/>
                    <a:lumOff val="60000"/>
                  </a:schemeClr>
                </a:solidFill>
              </a:rPr>
              <a:t>Module </a:t>
            </a:r>
            <a:r>
              <a:rPr lang="fr-FR" dirty="0">
                <a:solidFill>
                  <a:schemeClr val="accent5">
                    <a:lumMod val="40000"/>
                    <a:lumOff val="60000"/>
                  </a:schemeClr>
                </a:solidFill>
              </a:rPr>
              <a:t>10 : Conception de sécurité LAN</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10.1 - La sécurité des terminaux</a:t>
            </a:r>
          </a:p>
          <a:p>
            <a:pPr rtl="0"/>
            <a:r>
              <a:rPr lang="fr-FR"/>
              <a:t>10.1.1 – Les attaques des réseaux au quotidien</a:t>
            </a:r>
          </a:p>
        </p:txBody>
      </p:sp>
      <p:sp>
        <p:nvSpPr>
          <p:cNvPr id="4" name="Slide Number Placeholder 3"/>
          <p:cNvSpPr>
            <a:spLocks noGrp="1"/>
          </p:cNvSpPr>
          <p:nvPr>
            <p:ph type="sldNum" sz="quarter" idx="5"/>
          </p:nvPr>
        </p:nvSpPr>
        <p:spPr/>
        <p:txBody>
          <a:bodyPr/>
          <a:lstStyle/>
          <a:p>
            <a:pPr rtl="0"/>
            <a:fld id="{5641018C-6CAF-B84E-B92C-ECB119457FBA}" type="slidenum">
              <a:rPr/>
              <a:t>12</a:t>
            </a:fld>
            <a:endParaRPr/>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10.1 - La sécurité des terminaux</a:t>
            </a:r>
          </a:p>
          <a:p>
            <a:pPr rtl="0"/>
            <a:r>
              <a:rPr lang="fr-FR"/>
              <a:t>10.1.2 – Les périphériques de sécurité de réseau </a:t>
            </a:r>
          </a:p>
        </p:txBody>
      </p:sp>
      <p:sp>
        <p:nvSpPr>
          <p:cNvPr id="4" name="Slide Number Placeholder 3"/>
          <p:cNvSpPr>
            <a:spLocks noGrp="1"/>
          </p:cNvSpPr>
          <p:nvPr>
            <p:ph type="sldNum" sz="quarter" idx="5"/>
          </p:nvPr>
        </p:nvSpPr>
        <p:spPr/>
        <p:txBody>
          <a:bodyPr/>
          <a:lstStyle/>
          <a:p>
            <a:pPr rtl="0"/>
            <a:fld id="{5641018C-6CAF-B84E-B92C-ECB119457FBA}" type="slidenum">
              <a:rPr/>
              <a:t>13</a:t>
            </a:fld>
            <a:endParaRPr/>
          </a:p>
        </p:txBody>
      </p:sp>
    </p:spTree>
    <p:extLst>
      <p:ext uri="{BB962C8B-B14F-4D97-AF65-F5344CB8AC3E}">
        <p14:creationId xmlns:p14="http://schemas.microsoft.com/office/powerpoint/2010/main" val="184636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10.1 - La sécurité des terminaux</a:t>
            </a:r>
          </a:p>
          <a:p>
            <a:pPr rtl="0"/>
            <a:r>
              <a:rPr lang="fr-FR"/>
              <a:t>10.1.3 – Protection des terminaux</a:t>
            </a:r>
          </a:p>
        </p:txBody>
      </p:sp>
      <p:sp>
        <p:nvSpPr>
          <p:cNvPr id="4" name="Slide Number Placeholder 3"/>
          <p:cNvSpPr>
            <a:spLocks noGrp="1"/>
          </p:cNvSpPr>
          <p:nvPr>
            <p:ph type="sldNum" sz="quarter" idx="5"/>
          </p:nvPr>
        </p:nvSpPr>
        <p:spPr/>
        <p:txBody>
          <a:bodyPr/>
          <a:lstStyle/>
          <a:p>
            <a:pPr rtl="0"/>
            <a:fld id="{5641018C-6CAF-B84E-B92C-ECB119457FBA}" type="slidenum">
              <a:rPr/>
              <a:t>14</a:t>
            </a:fld>
            <a:endParaRPr/>
          </a:p>
        </p:txBody>
      </p:sp>
    </p:spTree>
    <p:extLst>
      <p:ext uri="{BB962C8B-B14F-4D97-AF65-F5344CB8AC3E}">
        <p14:creationId xmlns:p14="http://schemas.microsoft.com/office/powerpoint/2010/main" val="347416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10.1 - La sécurité des terminaux</a:t>
            </a:r>
          </a:p>
          <a:p>
            <a:pPr rtl="0"/>
            <a:r>
              <a:rPr lang="fr-FR"/>
              <a:t>10.1.4 - Appliance pour la sécurité de la messagerie électronique Cisco</a:t>
            </a:r>
          </a:p>
        </p:txBody>
      </p:sp>
      <p:sp>
        <p:nvSpPr>
          <p:cNvPr id="4" name="Slide Number Placeholder 3"/>
          <p:cNvSpPr>
            <a:spLocks noGrp="1"/>
          </p:cNvSpPr>
          <p:nvPr>
            <p:ph type="sldNum" sz="quarter" idx="5"/>
          </p:nvPr>
        </p:nvSpPr>
        <p:spPr/>
        <p:txBody>
          <a:bodyPr/>
          <a:lstStyle/>
          <a:p>
            <a:pPr rtl="0"/>
            <a:fld id="{5641018C-6CAF-B84E-B92C-ECB119457FBA}" type="slidenum">
              <a:rPr/>
              <a:t>15</a:t>
            </a:fld>
            <a:endParaRPr/>
          </a:p>
        </p:txBody>
      </p:sp>
    </p:spTree>
    <p:extLst>
      <p:ext uri="{BB962C8B-B14F-4D97-AF65-F5344CB8AC3E}">
        <p14:creationId xmlns:p14="http://schemas.microsoft.com/office/powerpoint/2010/main" val="189058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10.1 - La sécurité des terminaux</a:t>
            </a:r>
          </a:p>
          <a:p>
            <a:pPr rtl="0"/>
            <a:r>
              <a:rPr lang="fr-FR"/>
              <a:t>10.1.5 – Appliance de sécurisation du web (WSA) Cisco</a:t>
            </a:r>
          </a:p>
          <a:p>
            <a:pPr rtl="0"/>
            <a:r>
              <a:rPr lang="fr-FR"/>
              <a:t>10.1.6 – Vérifiez votre compréhension – La sécurité des terminaux</a:t>
            </a:r>
          </a:p>
        </p:txBody>
      </p:sp>
      <p:sp>
        <p:nvSpPr>
          <p:cNvPr id="4" name="Slide Number Placeholder 3"/>
          <p:cNvSpPr>
            <a:spLocks noGrp="1"/>
          </p:cNvSpPr>
          <p:nvPr>
            <p:ph type="sldNum" sz="quarter" idx="5"/>
          </p:nvPr>
        </p:nvSpPr>
        <p:spPr/>
        <p:txBody>
          <a:bodyPr/>
          <a:lstStyle/>
          <a:p>
            <a:pPr rtl="0"/>
            <a:fld id="{5641018C-6CAF-B84E-B92C-ECB119457FBA}" type="slidenum">
              <a:rPr/>
              <a:t>16</a:t>
            </a:fld>
            <a:endParaRPr/>
          </a:p>
        </p:txBody>
      </p:sp>
    </p:spTree>
    <p:extLst>
      <p:ext uri="{BB962C8B-B14F-4D97-AF65-F5344CB8AC3E}">
        <p14:creationId xmlns:p14="http://schemas.microsoft.com/office/powerpoint/2010/main" val="400340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10.2 - Le contrôle d'accès</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17</a:t>
            </a:fld>
            <a:endParaRPr/>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10.2 - Le contrôle d'accès</a:t>
            </a:r>
          </a:p>
          <a:p>
            <a:pPr rtl="0"/>
            <a:r>
              <a:rPr lang="fr-FR"/>
              <a:t>10.2.1 – Authentification avec un mot de passe local</a:t>
            </a:r>
          </a:p>
        </p:txBody>
      </p:sp>
      <p:sp>
        <p:nvSpPr>
          <p:cNvPr id="4" name="Slide Number Placeholder 3"/>
          <p:cNvSpPr>
            <a:spLocks noGrp="1"/>
          </p:cNvSpPr>
          <p:nvPr>
            <p:ph type="sldNum" sz="quarter" idx="5"/>
          </p:nvPr>
        </p:nvSpPr>
        <p:spPr/>
        <p:txBody>
          <a:bodyPr/>
          <a:lstStyle/>
          <a:p>
            <a:pPr rtl="0"/>
            <a:fld id="{5641018C-6CAF-B84E-B92C-ECB119457FBA}" type="slidenum">
              <a:rPr/>
              <a:t>18</a:t>
            </a:fld>
            <a:endParaRPr/>
          </a:p>
        </p:txBody>
      </p:sp>
    </p:spTree>
    <p:extLst>
      <p:ext uri="{BB962C8B-B14F-4D97-AF65-F5344CB8AC3E}">
        <p14:creationId xmlns:p14="http://schemas.microsoft.com/office/powerpoint/2010/main" val="269172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10.2 - Le contrôle d'accès</a:t>
            </a:r>
          </a:p>
          <a:p>
            <a:pPr rtl="0"/>
            <a:r>
              <a:rPr lang="fr-FR"/>
              <a:t>10.2.2 – Les Composants de AAA</a:t>
            </a:r>
          </a:p>
        </p:txBody>
      </p:sp>
      <p:sp>
        <p:nvSpPr>
          <p:cNvPr id="4" name="Slide Number Placeholder 3"/>
          <p:cNvSpPr>
            <a:spLocks noGrp="1"/>
          </p:cNvSpPr>
          <p:nvPr>
            <p:ph type="sldNum" sz="quarter" idx="5"/>
          </p:nvPr>
        </p:nvSpPr>
        <p:spPr/>
        <p:txBody>
          <a:bodyPr/>
          <a:lstStyle/>
          <a:p>
            <a:pPr rtl="0"/>
            <a:fld id="{5641018C-6CAF-B84E-B92C-ECB119457FBA}" type="slidenum">
              <a:rPr/>
              <a:t>19</a:t>
            </a:fld>
            <a:endParaRPr/>
          </a:p>
        </p:txBody>
      </p:sp>
    </p:spTree>
    <p:extLst>
      <p:ext uri="{BB962C8B-B14F-4D97-AF65-F5344CB8AC3E}">
        <p14:creationId xmlns:p14="http://schemas.microsoft.com/office/powerpoint/2010/main" val="331539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10 – Conception de sécurité LAN</a:t>
            </a:r>
          </a:p>
          <a:p>
            <a:pPr rtl="0"/>
            <a:r>
              <a:rPr lang="fr-FR" dirty="0"/>
              <a:t>10.2 - Le contrôle d'accès</a:t>
            </a:r>
          </a:p>
          <a:p>
            <a:pPr rtl="0"/>
            <a:r>
              <a:rPr lang="fr-FR" dirty="0"/>
              <a:t>10.2.3 - L'authentification :</a:t>
            </a:r>
          </a:p>
        </p:txBody>
      </p:sp>
      <p:sp>
        <p:nvSpPr>
          <p:cNvPr id="4" name="Slide Number Placeholder 3"/>
          <p:cNvSpPr>
            <a:spLocks noGrp="1"/>
          </p:cNvSpPr>
          <p:nvPr>
            <p:ph type="sldNum" sz="quarter" idx="5"/>
          </p:nvPr>
        </p:nvSpPr>
        <p:spPr/>
        <p:txBody>
          <a:bodyPr/>
          <a:lstStyle/>
          <a:p>
            <a:pPr rtl="0"/>
            <a:fld id="{5641018C-6CAF-B84E-B92C-ECB119457FBA}" type="slidenum">
              <a:rPr/>
              <a:t>20</a:t>
            </a:fld>
            <a:endParaRPr/>
          </a:p>
        </p:txBody>
      </p:sp>
    </p:spTree>
    <p:extLst>
      <p:ext uri="{BB962C8B-B14F-4D97-AF65-F5344CB8AC3E}">
        <p14:creationId xmlns:p14="http://schemas.microsoft.com/office/powerpoint/2010/main" val="36821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10.2 - Le contrôle d'accès</a:t>
            </a:r>
          </a:p>
          <a:p>
            <a:pPr rtl="0"/>
            <a:r>
              <a:rPr lang="fr-FR"/>
              <a:t>10.2.4 - L'autorisation</a:t>
            </a:r>
          </a:p>
        </p:txBody>
      </p:sp>
      <p:sp>
        <p:nvSpPr>
          <p:cNvPr id="4" name="Slide Number Placeholder 3"/>
          <p:cNvSpPr>
            <a:spLocks noGrp="1"/>
          </p:cNvSpPr>
          <p:nvPr>
            <p:ph type="sldNum" sz="quarter" idx="5"/>
          </p:nvPr>
        </p:nvSpPr>
        <p:spPr/>
        <p:txBody>
          <a:bodyPr/>
          <a:lstStyle/>
          <a:p>
            <a:pPr rtl="0"/>
            <a:fld id="{5641018C-6CAF-B84E-B92C-ECB119457FBA}" type="slidenum">
              <a:rPr/>
              <a:t>21</a:t>
            </a:fld>
            <a:endParaRPr/>
          </a:p>
        </p:txBody>
      </p:sp>
    </p:spTree>
    <p:extLst>
      <p:ext uri="{BB962C8B-B14F-4D97-AF65-F5344CB8AC3E}">
        <p14:creationId xmlns:p14="http://schemas.microsoft.com/office/powerpoint/2010/main" val="151956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pPr algn="r" rtl="0"/>
              <a:t>2</a:t>
            </a:fld>
            <a:endParaRPr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10 – Conception de sécurité LAN</a:t>
            </a:r>
          </a:p>
          <a:p>
            <a:pPr rtl="0"/>
            <a:r>
              <a:rPr lang="fr-FR" dirty="0"/>
              <a:t>10.2 - Le contrôle d'accès</a:t>
            </a:r>
          </a:p>
          <a:p>
            <a:pPr rtl="0"/>
            <a:r>
              <a:rPr lang="fr-FR" dirty="0"/>
              <a:t>10.2.5 - La comptabilité</a:t>
            </a:r>
          </a:p>
        </p:txBody>
      </p:sp>
      <p:sp>
        <p:nvSpPr>
          <p:cNvPr id="4" name="Slide Number Placeholder 3"/>
          <p:cNvSpPr>
            <a:spLocks noGrp="1"/>
          </p:cNvSpPr>
          <p:nvPr>
            <p:ph type="sldNum" sz="quarter" idx="5"/>
          </p:nvPr>
        </p:nvSpPr>
        <p:spPr/>
        <p:txBody>
          <a:bodyPr/>
          <a:lstStyle/>
          <a:p>
            <a:pPr rtl="0"/>
            <a:fld id="{5641018C-6CAF-B84E-B92C-ECB119457FBA}" type="slidenum">
              <a:rPr/>
              <a:t>22</a:t>
            </a:fld>
            <a:endParaRPr/>
          </a:p>
        </p:txBody>
      </p:sp>
    </p:spTree>
    <p:extLst>
      <p:ext uri="{BB962C8B-B14F-4D97-AF65-F5344CB8AC3E}">
        <p14:creationId xmlns:p14="http://schemas.microsoft.com/office/powerpoint/2010/main" val="30312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10 – Conception de sécurité LAN</a:t>
            </a:r>
          </a:p>
          <a:p>
            <a:pPr rtl="0"/>
            <a:r>
              <a:rPr lang="fr-FR" dirty="0"/>
              <a:t>10.2 - Le contrôle d'accès</a:t>
            </a:r>
          </a:p>
          <a:p>
            <a:pPr rtl="0"/>
            <a:r>
              <a:rPr lang="fr-FR" dirty="0" smtClean="0"/>
              <a:t>10.2.6</a:t>
            </a:r>
            <a:r>
              <a:rPr lang="fr-FR" baseline="0" dirty="0" smtClean="0"/>
              <a:t> - </a:t>
            </a:r>
            <a:r>
              <a:rPr lang="fr-FR" dirty="0" smtClean="0"/>
              <a:t>802.1X</a:t>
            </a:r>
            <a:endParaRPr lang="fr-FR" dirty="0"/>
          </a:p>
          <a:p>
            <a:pPr rtl="0"/>
            <a:r>
              <a:rPr lang="fr-FR" dirty="0" smtClean="0"/>
              <a:t>10.2.7</a:t>
            </a:r>
            <a:r>
              <a:rPr lang="fr-FR" baseline="0" dirty="0" smtClean="0"/>
              <a:t> - </a:t>
            </a:r>
            <a:r>
              <a:rPr lang="fr-FR" dirty="0" smtClean="0"/>
              <a:t>Vérifiez </a:t>
            </a:r>
            <a:r>
              <a:rPr lang="fr-FR" dirty="0"/>
              <a:t>votre compréhension - Contrôle d'accès</a:t>
            </a:r>
          </a:p>
        </p:txBody>
      </p:sp>
      <p:sp>
        <p:nvSpPr>
          <p:cNvPr id="4" name="Slide Number Placeholder 3"/>
          <p:cNvSpPr>
            <a:spLocks noGrp="1"/>
          </p:cNvSpPr>
          <p:nvPr>
            <p:ph type="sldNum" sz="quarter" idx="5"/>
          </p:nvPr>
        </p:nvSpPr>
        <p:spPr/>
        <p:txBody>
          <a:bodyPr/>
          <a:lstStyle/>
          <a:p>
            <a:pPr rtl="0"/>
            <a:fld id="{5641018C-6CAF-B84E-B92C-ECB119457FBA}" type="slidenum">
              <a:rPr/>
              <a:t>23</a:t>
            </a:fld>
            <a:endParaRPr/>
          </a:p>
        </p:txBody>
      </p:sp>
    </p:spTree>
    <p:extLst>
      <p:ext uri="{BB962C8B-B14F-4D97-AF65-F5344CB8AC3E}">
        <p14:creationId xmlns:p14="http://schemas.microsoft.com/office/powerpoint/2010/main" val="428748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10.3 Menaces de sécurité de couche 2</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24</a:t>
            </a:fld>
            <a:endParaRPr/>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10.3 Menaces de sécurité de couche 2</a:t>
            </a:r>
          </a:p>
          <a:p>
            <a:pPr rtl="0"/>
            <a:r>
              <a:rPr lang="fr-FR"/>
              <a:t>10.3.1 - Vulnérabilités de la couche 2</a:t>
            </a:r>
          </a:p>
        </p:txBody>
      </p:sp>
      <p:sp>
        <p:nvSpPr>
          <p:cNvPr id="4" name="Slide Number Placeholder 3"/>
          <p:cNvSpPr>
            <a:spLocks noGrp="1"/>
          </p:cNvSpPr>
          <p:nvPr>
            <p:ph type="sldNum" sz="quarter" idx="5"/>
          </p:nvPr>
        </p:nvSpPr>
        <p:spPr/>
        <p:txBody>
          <a:bodyPr/>
          <a:lstStyle/>
          <a:p>
            <a:pPr rtl="0"/>
            <a:fld id="{5641018C-6CAF-B84E-B92C-ECB119457FBA}" type="slidenum">
              <a:rPr/>
              <a:t>25</a:t>
            </a:fld>
            <a:endParaRPr/>
          </a:p>
        </p:txBody>
      </p:sp>
    </p:spTree>
    <p:extLst>
      <p:ext uri="{BB962C8B-B14F-4D97-AF65-F5344CB8AC3E}">
        <p14:creationId xmlns:p14="http://schemas.microsoft.com/office/powerpoint/2010/main" val="325249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smtClean="0"/>
              <a:t>10</a:t>
            </a:r>
            <a:r>
              <a:rPr lang="fr-FR" baseline="0" dirty="0" smtClean="0"/>
              <a:t> - </a:t>
            </a:r>
            <a:r>
              <a:rPr lang="fr-FR" dirty="0" smtClean="0"/>
              <a:t>Conception </a:t>
            </a:r>
            <a:r>
              <a:rPr lang="fr-FR" dirty="0"/>
              <a:t>de sécurité LAN</a:t>
            </a:r>
          </a:p>
          <a:p>
            <a:pPr rtl="0"/>
            <a:r>
              <a:rPr lang="fr-FR" dirty="0" smtClean="0"/>
              <a:t>10.3</a:t>
            </a:r>
            <a:r>
              <a:rPr lang="fr-FR" baseline="0" dirty="0" smtClean="0"/>
              <a:t> - </a:t>
            </a:r>
            <a:r>
              <a:rPr lang="fr-FR" dirty="0" smtClean="0"/>
              <a:t>Menaces </a:t>
            </a:r>
            <a:r>
              <a:rPr lang="fr-FR" dirty="0"/>
              <a:t>de sécurité de couche 2</a:t>
            </a:r>
          </a:p>
          <a:p>
            <a:pPr rtl="0"/>
            <a:r>
              <a:rPr lang="fr-FR" dirty="0"/>
              <a:t>10.3.2 - Les catégories d'attaque de commutateur.</a:t>
            </a:r>
          </a:p>
        </p:txBody>
      </p:sp>
      <p:sp>
        <p:nvSpPr>
          <p:cNvPr id="4" name="Slide Number Placeholder 3"/>
          <p:cNvSpPr>
            <a:spLocks noGrp="1"/>
          </p:cNvSpPr>
          <p:nvPr>
            <p:ph type="sldNum" sz="quarter" idx="5"/>
          </p:nvPr>
        </p:nvSpPr>
        <p:spPr/>
        <p:txBody>
          <a:bodyPr/>
          <a:lstStyle/>
          <a:p>
            <a:pPr rtl="0"/>
            <a:fld id="{5641018C-6CAF-B84E-B92C-ECB119457FBA}" type="slidenum">
              <a:rPr/>
              <a:t>26</a:t>
            </a:fld>
            <a:endParaRPr/>
          </a:p>
        </p:txBody>
      </p:sp>
    </p:spTree>
    <p:extLst>
      <p:ext uri="{BB962C8B-B14F-4D97-AF65-F5344CB8AC3E}">
        <p14:creationId xmlns:p14="http://schemas.microsoft.com/office/powerpoint/2010/main" val="266145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10.3 - Menaces de sécurité de couche 2</a:t>
            </a:r>
          </a:p>
          <a:p>
            <a:pPr rtl="0"/>
            <a:r>
              <a:rPr lang="fr-FR"/>
              <a:t>10.3.3 - Les techniques d'atténuation des attaques de commutateur</a:t>
            </a:r>
          </a:p>
          <a:p>
            <a:pPr rtl="0"/>
            <a:r>
              <a:rPr lang="fr-FR"/>
              <a:t>10.3.4 – Vérifiez votre compréhension - Menaces de sécurité de couche 2</a:t>
            </a:r>
          </a:p>
        </p:txBody>
      </p:sp>
      <p:sp>
        <p:nvSpPr>
          <p:cNvPr id="4" name="Slide Number Placeholder 3"/>
          <p:cNvSpPr>
            <a:spLocks noGrp="1"/>
          </p:cNvSpPr>
          <p:nvPr>
            <p:ph type="sldNum" sz="quarter" idx="5"/>
          </p:nvPr>
        </p:nvSpPr>
        <p:spPr/>
        <p:txBody>
          <a:bodyPr/>
          <a:lstStyle/>
          <a:p>
            <a:pPr rtl="0"/>
            <a:fld id="{5641018C-6CAF-B84E-B92C-ECB119457FBA}" type="slidenum">
              <a:rPr/>
              <a:t>27</a:t>
            </a:fld>
            <a:endParaRPr/>
          </a:p>
        </p:txBody>
      </p:sp>
    </p:spTree>
    <p:extLst>
      <p:ext uri="{BB962C8B-B14F-4D97-AF65-F5344CB8AC3E}">
        <p14:creationId xmlns:p14="http://schemas.microsoft.com/office/powerpoint/2010/main" val="384322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smtClean="0"/>
              <a:t>10</a:t>
            </a:r>
            <a:r>
              <a:rPr lang="fr-FR" baseline="0" dirty="0" smtClean="0"/>
              <a:t> - </a:t>
            </a:r>
            <a:r>
              <a:rPr lang="fr-FR" dirty="0" smtClean="0"/>
              <a:t>Conception </a:t>
            </a:r>
            <a:r>
              <a:rPr lang="fr-FR" dirty="0"/>
              <a:t>de sécurité LAN</a:t>
            </a:r>
          </a:p>
          <a:p>
            <a:pPr rtl="0"/>
            <a:r>
              <a:rPr lang="fr-FR" dirty="0"/>
              <a:t>10.4 </a:t>
            </a:r>
            <a:r>
              <a:rPr lang="fr-FR" dirty="0" smtClean="0"/>
              <a:t>- Attaque </a:t>
            </a:r>
            <a:r>
              <a:rPr lang="fr-FR" dirty="0"/>
              <a:t>du table d'adresse MAC</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28</a:t>
            </a:fld>
            <a:endParaRPr/>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10.4 Attaque du table d'adresse MAC</a:t>
            </a:r>
          </a:p>
          <a:p>
            <a:pPr rtl="0"/>
            <a:r>
              <a:rPr lang="fr-FR"/>
              <a:t>10.4.1 - Révision du fonctionnement de commutateur</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29</a:t>
            </a:fld>
            <a:endParaRPr/>
          </a:p>
        </p:txBody>
      </p:sp>
    </p:spTree>
    <p:extLst>
      <p:ext uri="{BB962C8B-B14F-4D97-AF65-F5344CB8AC3E}">
        <p14:creationId xmlns:p14="http://schemas.microsoft.com/office/powerpoint/2010/main" val="21015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10.4 Attaque du table d'adresse MAC</a:t>
            </a:r>
          </a:p>
          <a:p>
            <a:pPr rtl="0"/>
            <a:r>
              <a:rPr lang="fr-FR"/>
              <a:t>10.4.2 Inondation de table d'adresse MAC</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30</a:t>
            </a:fld>
            <a:endParaRPr/>
          </a:p>
        </p:txBody>
      </p:sp>
    </p:spTree>
    <p:extLst>
      <p:ext uri="{BB962C8B-B14F-4D97-AF65-F5344CB8AC3E}">
        <p14:creationId xmlns:p14="http://schemas.microsoft.com/office/powerpoint/2010/main" val="316889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10.4 - Attaque du tableau d'adresse MAC</a:t>
            </a:r>
          </a:p>
          <a:p>
            <a:pPr rtl="0"/>
            <a:r>
              <a:rPr lang="fr-FR"/>
              <a:t>10.4.3 - Atténuation d'attaque de table d'adresse MAC</a:t>
            </a:r>
          </a:p>
          <a:p>
            <a:pPr rtl="0"/>
            <a:r>
              <a:rPr lang="fr-FR"/>
              <a:t>10.4.4 – Vérifiez votre compréhension - Attaques de table d'adresses MAC</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31</a:t>
            </a:fld>
            <a:endParaRPr/>
          </a:p>
        </p:txBody>
      </p:sp>
    </p:spTree>
    <p:extLst>
      <p:ext uri="{BB962C8B-B14F-4D97-AF65-F5344CB8AC3E}">
        <p14:creationId xmlns:p14="http://schemas.microsoft.com/office/powerpoint/2010/main" val="357891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rtl="0"/>
            <a:fld id="{ACE20BE7-F2F3-4E26-9454-50B18F790A4E}" type="slidenum">
              <a:rPr sz="800" b="0">
                <a:ea typeface="ＭＳ Ｐゴシック" pitchFamily="34" charset="-128"/>
              </a:rPr>
              <a:pPr algn="r" rtl="0"/>
              <a:t>5</a:t>
            </a:fld>
            <a:endParaRPr sz="800" b="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32</a:t>
            </a:fld>
            <a:endParaRPr/>
          </a:p>
        </p:txBody>
      </p:sp>
    </p:spTree>
    <p:extLst>
      <p:ext uri="{BB962C8B-B14F-4D97-AF65-F5344CB8AC3E}">
        <p14:creationId xmlns:p14="http://schemas.microsoft.com/office/powerpoint/2010/main" val="962230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smtClean="0"/>
              <a:t>10</a:t>
            </a:r>
            <a:r>
              <a:rPr lang="fr-FR" baseline="0" dirty="0" smtClean="0"/>
              <a:t> - </a:t>
            </a:r>
            <a:r>
              <a:rPr lang="fr-FR" dirty="0" smtClean="0"/>
              <a:t>Conception </a:t>
            </a:r>
            <a:r>
              <a:rPr lang="fr-FR" dirty="0"/>
              <a:t>de sécurité LAN</a:t>
            </a:r>
          </a:p>
          <a:p>
            <a:pPr rtl="0"/>
            <a:r>
              <a:rPr lang="fr-FR" dirty="0" smtClean="0"/>
              <a:t>10.5</a:t>
            </a:r>
            <a:r>
              <a:rPr lang="fr-FR" baseline="0" dirty="0" smtClean="0"/>
              <a:t> - </a:t>
            </a:r>
            <a:r>
              <a:rPr lang="fr-FR" dirty="0" smtClean="0"/>
              <a:t>Les </a:t>
            </a:r>
            <a:r>
              <a:rPr lang="fr-FR" dirty="0"/>
              <a:t>attaques de réseau LAN</a:t>
            </a:r>
          </a:p>
          <a:p>
            <a:pPr rtl="0"/>
            <a:r>
              <a:rPr lang="fr-FR" dirty="0"/>
              <a:t>10.5.1 - Vidéo - Les attaques VLAN et DHCP</a:t>
            </a:r>
          </a:p>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33</a:t>
            </a:fld>
            <a:endParaRPr/>
          </a:p>
        </p:txBody>
      </p:sp>
    </p:spTree>
    <p:extLst>
      <p:ext uri="{BB962C8B-B14F-4D97-AF65-F5344CB8AC3E}">
        <p14:creationId xmlns:p14="http://schemas.microsoft.com/office/powerpoint/2010/main" val="46242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Les attaques de réseau LAN</a:t>
            </a:r>
          </a:p>
          <a:p>
            <a:pPr rtl="0"/>
            <a:r>
              <a:rPr lang="fr-FR"/>
              <a:t>10.5.2 – Les attaques de saut de VLAN</a:t>
            </a:r>
          </a:p>
        </p:txBody>
      </p:sp>
      <p:sp>
        <p:nvSpPr>
          <p:cNvPr id="4" name="Slide Number Placeholder 3"/>
          <p:cNvSpPr>
            <a:spLocks noGrp="1"/>
          </p:cNvSpPr>
          <p:nvPr>
            <p:ph type="sldNum" sz="quarter" idx="5"/>
          </p:nvPr>
        </p:nvSpPr>
        <p:spPr/>
        <p:txBody>
          <a:bodyPr/>
          <a:lstStyle/>
          <a:p>
            <a:pPr rtl="0"/>
            <a:fld id="{5641018C-6CAF-B84E-B92C-ECB119457FBA}" type="slidenum">
              <a:rPr/>
              <a:t>34</a:t>
            </a:fld>
            <a:endParaRPr/>
          </a:p>
        </p:txBody>
      </p:sp>
    </p:spTree>
    <p:extLst>
      <p:ext uri="{BB962C8B-B14F-4D97-AF65-F5344CB8AC3E}">
        <p14:creationId xmlns:p14="http://schemas.microsoft.com/office/powerpoint/2010/main" val="2877408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Les attaques de réseau LAN</a:t>
            </a:r>
          </a:p>
          <a:p>
            <a:pPr rtl="0"/>
            <a:r>
              <a:rPr lang="fr-FR"/>
              <a:t>10.5.3 – Attaques de double étiquetage VLAN</a:t>
            </a:r>
          </a:p>
        </p:txBody>
      </p:sp>
      <p:sp>
        <p:nvSpPr>
          <p:cNvPr id="4" name="Slide Number Placeholder 3"/>
          <p:cNvSpPr>
            <a:spLocks noGrp="1"/>
          </p:cNvSpPr>
          <p:nvPr>
            <p:ph type="sldNum" sz="quarter" idx="5"/>
          </p:nvPr>
        </p:nvSpPr>
        <p:spPr/>
        <p:txBody>
          <a:bodyPr/>
          <a:lstStyle/>
          <a:p>
            <a:pPr rtl="0"/>
            <a:fld id="{5641018C-6CAF-B84E-B92C-ECB119457FBA}" type="slidenum">
              <a:rPr/>
              <a:t>35</a:t>
            </a:fld>
            <a:endParaRPr/>
          </a:p>
        </p:txBody>
      </p:sp>
    </p:spTree>
    <p:extLst>
      <p:ext uri="{BB962C8B-B14F-4D97-AF65-F5344CB8AC3E}">
        <p14:creationId xmlns:p14="http://schemas.microsoft.com/office/powerpoint/2010/main" val="47446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10 – Conception de sécurité LAN</a:t>
            </a:r>
          </a:p>
          <a:p>
            <a:pPr rtl="0"/>
            <a:r>
              <a:rPr lang="fr-FR" dirty="0" smtClean="0"/>
              <a:t>10.5</a:t>
            </a:r>
            <a:r>
              <a:rPr lang="fr-FR" baseline="0" dirty="0" smtClean="0"/>
              <a:t> - </a:t>
            </a:r>
            <a:r>
              <a:rPr lang="fr-FR" dirty="0" smtClean="0"/>
              <a:t>Les </a:t>
            </a:r>
            <a:r>
              <a:rPr lang="fr-FR" dirty="0"/>
              <a:t>attaques de réseau LAN</a:t>
            </a:r>
          </a:p>
          <a:p>
            <a:pPr rtl="0"/>
            <a:r>
              <a:rPr lang="fr-FR" dirty="0"/>
              <a:t>10.5.3 – Attaques de double étiquetage VLAN (</a:t>
            </a:r>
            <a:r>
              <a:rPr lang="fr-FR" dirty="0" err="1"/>
              <a:t>Cont</a:t>
            </a:r>
            <a:r>
              <a:rPr lang="fr-FR" dirty="0"/>
              <a:t>.)</a:t>
            </a:r>
          </a:p>
        </p:txBody>
      </p:sp>
      <p:sp>
        <p:nvSpPr>
          <p:cNvPr id="4" name="Slide Number Placeholder 3"/>
          <p:cNvSpPr>
            <a:spLocks noGrp="1"/>
          </p:cNvSpPr>
          <p:nvPr>
            <p:ph type="sldNum" sz="quarter" idx="5"/>
          </p:nvPr>
        </p:nvSpPr>
        <p:spPr/>
        <p:txBody>
          <a:bodyPr/>
          <a:lstStyle/>
          <a:p>
            <a:pPr rtl="0"/>
            <a:fld id="{5641018C-6CAF-B84E-B92C-ECB119457FBA}" type="slidenum">
              <a:rPr/>
              <a:t>36</a:t>
            </a:fld>
            <a:endParaRPr/>
          </a:p>
        </p:txBody>
      </p:sp>
    </p:spTree>
    <p:extLst>
      <p:ext uri="{BB962C8B-B14F-4D97-AF65-F5344CB8AC3E}">
        <p14:creationId xmlns:p14="http://schemas.microsoft.com/office/powerpoint/2010/main" val="163437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pPr rtl="0"/>
            <a:r>
              <a:rPr lang="fr-FR"/>
              <a:t>10.5.4 – Les Messages DHCP</a:t>
            </a:r>
          </a:p>
        </p:txBody>
      </p:sp>
      <p:sp>
        <p:nvSpPr>
          <p:cNvPr id="4" name="Slide Number Placeholder 3"/>
          <p:cNvSpPr>
            <a:spLocks noGrp="1"/>
          </p:cNvSpPr>
          <p:nvPr>
            <p:ph type="sldNum" sz="quarter" idx="5"/>
          </p:nvPr>
        </p:nvSpPr>
        <p:spPr/>
        <p:txBody>
          <a:bodyPr/>
          <a:lstStyle/>
          <a:p>
            <a:pPr rtl="0"/>
            <a:fld id="{5641018C-6CAF-B84E-B92C-ECB119457FBA}" type="slidenum">
              <a:rPr/>
              <a:t>37</a:t>
            </a:fld>
            <a:endParaRPr/>
          </a:p>
        </p:txBody>
      </p:sp>
    </p:spTree>
    <p:extLst>
      <p:ext uri="{BB962C8B-B14F-4D97-AF65-F5344CB8AC3E}">
        <p14:creationId xmlns:p14="http://schemas.microsoft.com/office/powerpoint/2010/main" val="178217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dirty="0"/>
              <a:t>10 – Conception de sécurité LAN</a:t>
            </a:r>
          </a:p>
          <a:p>
            <a:pPr rtl="0"/>
            <a:r>
              <a:rPr lang="fr-FR" dirty="0"/>
              <a:t>10.5 - Les attaques de réseau LAN</a:t>
            </a:r>
          </a:p>
          <a:p>
            <a:pPr rtl="0"/>
            <a:r>
              <a:rPr lang="fr-FR" dirty="0"/>
              <a:t>10.5.5 – les Attaques DHCP</a:t>
            </a:r>
          </a:p>
        </p:txBody>
      </p:sp>
      <p:sp>
        <p:nvSpPr>
          <p:cNvPr id="4" name="Slide Number Placeholder 3"/>
          <p:cNvSpPr>
            <a:spLocks noGrp="1"/>
          </p:cNvSpPr>
          <p:nvPr>
            <p:ph type="sldNum" sz="quarter" idx="5"/>
          </p:nvPr>
        </p:nvSpPr>
        <p:spPr/>
        <p:txBody>
          <a:bodyPr/>
          <a:lstStyle/>
          <a:p>
            <a:pPr rtl="0"/>
            <a:fld id="{5641018C-6CAF-B84E-B92C-ECB119457FBA}" type="slidenum">
              <a:rPr/>
              <a:t>38</a:t>
            </a:fld>
            <a:endParaRPr/>
          </a:p>
        </p:txBody>
      </p:sp>
    </p:spTree>
    <p:extLst>
      <p:ext uri="{BB962C8B-B14F-4D97-AF65-F5344CB8AC3E}">
        <p14:creationId xmlns:p14="http://schemas.microsoft.com/office/powerpoint/2010/main" val="1814701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pPr rtl="0"/>
            <a:r>
              <a:rPr lang="fr-FR"/>
              <a:t>10.5.6 - </a:t>
            </a:r>
            <a:r>
              <a:rPr lang="fr-FR" sz="1200"/>
              <a:t>Vidéo - Attaques ARP, Attaques STP et Reconnaissance CDP</a:t>
            </a:r>
          </a:p>
        </p:txBody>
      </p:sp>
      <p:sp>
        <p:nvSpPr>
          <p:cNvPr id="4" name="Slide Number Placeholder 3"/>
          <p:cNvSpPr>
            <a:spLocks noGrp="1"/>
          </p:cNvSpPr>
          <p:nvPr>
            <p:ph type="sldNum" sz="quarter" idx="5"/>
          </p:nvPr>
        </p:nvSpPr>
        <p:spPr/>
        <p:txBody>
          <a:bodyPr/>
          <a:lstStyle/>
          <a:p>
            <a:pPr rtl="0"/>
            <a:fld id="{5641018C-6CAF-B84E-B92C-ECB119457FBA}" type="slidenum">
              <a:rPr/>
              <a:t>39</a:t>
            </a:fld>
            <a:endParaRPr/>
          </a:p>
        </p:txBody>
      </p:sp>
    </p:spTree>
    <p:extLst>
      <p:ext uri="{BB962C8B-B14F-4D97-AF65-F5344CB8AC3E}">
        <p14:creationId xmlns:p14="http://schemas.microsoft.com/office/powerpoint/2010/main" val="3654168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pPr rtl="0"/>
            <a:r>
              <a:rPr lang="fr-FR"/>
              <a:t>10.5.7- </a:t>
            </a:r>
            <a:r>
              <a:rPr lang="fr-FR" sz="1200"/>
              <a:t>Les attaques ARP</a:t>
            </a:r>
          </a:p>
        </p:txBody>
      </p:sp>
      <p:sp>
        <p:nvSpPr>
          <p:cNvPr id="4" name="Slide Number Placeholder 3"/>
          <p:cNvSpPr>
            <a:spLocks noGrp="1"/>
          </p:cNvSpPr>
          <p:nvPr>
            <p:ph type="sldNum" sz="quarter" idx="5"/>
          </p:nvPr>
        </p:nvSpPr>
        <p:spPr/>
        <p:txBody>
          <a:bodyPr/>
          <a:lstStyle/>
          <a:p>
            <a:pPr rtl="0"/>
            <a:fld id="{5641018C-6CAF-B84E-B92C-ECB119457FBA}" type="slidenum">
              <a:rPr/>
              <a:t>40</a:t>
            </a:fld>
            <a:endParaRPr/>
          </a:p>
        </p:txBody>
      </p:sp>
    </p:spTree>
    <p:extLst>
      <p:ext uri="{BB962C8B-B14F-4D97-AF65-F5344CB8AC3E}">
        <p14:creationId xmlns:p14="http://schemas.microsoft.com/office/powerpoint/2010/main" val="790860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pPr rtl="0"/>
            <a:r>
              <a:rPr lang="fr-FR"/>
              <a:t>10.5.8 – Attaques par usurpation d'adresse</a:t>
            </a:r>
          </a:p>
        </p:txBody>
      </p:sp>
      <p:sp>
        <p:nvSpPr>
          <p:cNvPr id="4" name="Slide Number Placeholder 3"/>
          <p:cNvSpPr>
            <a:spLocks noGrp="1"/>
          </p:cNvSpPr>
          <p:nvPr>
            <p:ph type="sldNum" sz="quarter" idx="5"/>
          </p:nvPr>
        </p:nvSpPr>
        <p:spPr/>
        <p:txBody>
          <a:bodyPr/>
          <a:lstStyle/>
          <a:p>
            <a:pPr rtl="0"/>
            <a:fld id="{5641018C-6CAF-B84E-B92C-ECB119457FBA}" type="slidenum">
              <a:rPr/>
              <a:t>41</a:t>
            </a:fld>
            <a:endParaRPr/>
          </a:p>
        </p:txBody>
      </p:sp>
    </p:spTree>
    <p:extLst>
      <p:ext uri="{BB962C8B-B14F-4D97-AF65-F5344CB8AC3E}">
        <p14:creationId xmlns:p14="http://schemas.microsoft.com/office/powerpoint/2010/main" val="194747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0A313ED8-785B-4D16-9B17-4143385249B9}" type="slidenum">
              <a:rPr sz="800" b="0"/>
              <a:pPr algn="r" rtl="0"/>
              <a:t>6</a:t>
            </a:fld>
            <a:endParaRPr sz="800"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pPr rtl="0"/>
            <a:r>
              <a:rPr lang="fr-FR"/>
              <a:t>10.5.9 – L'attaque STP</a:t>
            </a:r>
          </a:p>
        </p:txBody>
      </p:sp>
      <p:sp>
        <p:nvSpPr>
          <p:cNvPr id="4" name="Slide Number Placeholder 3"/>
          <p:cNvSpPr>
            <a:spLocks noGrp="1"/>
          </p:cNvSpPr>
          <p:nvPr>
            <p:ph type="sldNum" sz="quarter" idx="5"/>
          </p:nvPr>
        </p:nvSpPr>
        <p:spPr/>
        <p:txBody>
          <a:bodyPr/>
          <a:lstStyle/>
          <a:p>
            <a:pPr rtl="0"/>
            <a:fld id="{5641018C-6CAF-B84E-B92C-ECB119457FBA}" type="slidenum">
              <a:rPr/>
              <a:t>42</a:t>
            </a:fld>
            <a:endParaRPr/>
          </a:p>
        </p:txBody>
      </p:sp>
    </p:spTree>
    <p:extLst>
      <p:ext uri="{BB962C8B-B14F-4D97-AF65-F5344CB8AC3E}">
        <p14:creationId xmlns:p14="http://schemas.microsoft.com/office/powerpoint/2010/main" val="2258778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10.5 - Les attaques de réseau LAN</a:t>
            </a:r>
          </a:p>
          <a:p>
            <a:pPr rtl="0"/>
            <a:r>
              <a:rPr lang="fr-FR"/>
              <a:t>10.5.10 – Reconnaissance CDP</a:t>
            </a:r>
          </a:p>
          <a:p>
            <a:pPr rtl="0"/>
            <a:r>
              <a:rPr lang="fr-FR"/>
              <a:t>10.5.11 – Vérifiez votre compréhension - les attaques de réseau LAN</a:t>
            </a:r>
          </a:p>
        </p:txBody>
      </p:sp>
      <p:sp>
        <p:nvSpPr>
          <p:cNvPr id="4" name="Slide Number Placeholder 3"/>
          <p:cNvSpPr>
            <a:spLocks noGrp="1"/>
          </p:cNvSpPr>
          <p:nvPr>
            <p:ph type="sldNum" sz="quarter" idx="5"/>
          </p:nvPr>
        </p:nvSpPr>
        <p:spPr/>
        <p:txBody>
          <a:bodyPr/>
          <a:lstStyle/>
          <a:p>
            <a:pPr rtl="0"/>
            <a:fld id="{5641018C-6CAF-B84E-B92C-ECB119457FBA}" type="slidenum">
              <a:rPr/>
              <a:t>43</a:t>
            </a:fld>
            <a:endParaRPr/>
          </a:p>
        </p:txBody>
      </p:sp>
    </p:spTree>
    <p:extLst>
      <p:ext uri="{BB962C8B-B14F-4D97-AF65-F5344CB8AC3E}">
        <p14:creationId xmlns:p14="http://schemas.microsoft.com/office/powerpoint/2010/main" val="1737238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10 – Conception de sécurité LAN</a:t>
            </a:r>
          </a:p>
          <a:p>
            <a:pPr rtl="0"/>
            <a:r>
              <a:rPr lang="fr-FR" sz="1200"/>
              <a:t>10.6 – Pratique et questionnaire du module</a:t>
            </a:r>
          </a:p>
          <a:p>
            <a:pPr>
              <a:buFontTx/>
              <a:buNone/>
            </a:pPr>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44</a:t>
            </a:fld>
            <a:endParaRPr/>
          </a:p>
        </p:txBody>
      </p:sp>
    </p:spTree>
    <p:extLst>
      <p:ext uri="{BB962C8B-B14F-4D97-AF65-F5344CB8AC3E}">
        <p14:creationId xmlns:p14="http://schemas.microsoft.com/office/powerpoint/2010/main" val="221714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45</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10 – Conception de sécurité LAN</a:t>
            </a:r>
          </a:p>
          <a:p>
            <a:pPr rtl="0"/>
            <a:r>
              <a:rPr lang="fr-FR" sz="1200"/>
              <a:t>10.6 – Pratique et questionnaire du module</a:t>
            </a:r>
          </a:p>
          <a:p>
            <a:pPr rtl="0"/>
            <a:r>
              <a:rPr lang="fr-FR" sz="1200"/>
              <a:t>10.6.1 – Qu'est-ce que j'ai appris dans ce module?</a:t>
            </a:r>
          </a:p>
        </p:txBody>
      </p:sp>
    </p:spTree>
    <p:extLst>
      <p:ext uri="{BB962C8B-B14F-4D97-AF65-F5344CB8AC3E}">
        <p14:creationId xmlns:p14="http://schemas.microsoft.com/office/powerpoint/2010/main" val="2527915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46</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10 – Conception de sécurité LAN</a:t>
            </a:r>
          </a:p>
          <a:p>
            <a:pPr rtl="0"/>
            <a:r>
              <a:rPr lang="fr-FR" sz="1200"/>
              <a:t>10.6 – Pratique et questionnaire du module</a:t>
            </a:r>
          </a:p>
          <a:p>
            <a:pPr rtl="0"/>
            <a:r>
              <a:rPr lang="fr-FR" sz="1200"/>
              <a:t>10.6.1 – Qu'est-ce que j'ai appris dans ce module? (Suite)</a:t>
            </a:r>
          </a:p>
        </p:txBody>
      </p:sp>
    </p:spTree>
    <p:extLst>
      <p:ext uri="{BB962C8B-B14F-4D97-AF65-F5344CB8AC3E}">
        <p14:creationId xmlns:p14="http://schemas.microsoft.com/office/powerpoint/2010/main" val="64125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3997A419-355F-A04A-96E0-21643AF8E9FF}" type="slidenum">
              <a:rPr sz="800">
                <a:solidFill>
                  <a:prstClr val="black"/>
                </a:solidFill>
              </a:rPr>
              <a:pPr rtl="0"/>
              <a:t>47</a:t>
            </a:fld>
            <a:endParaRPr sz="80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a:t>10 – Conception de sécurité LAN</a:t>
            </a:r>
          </a:p>
          <a:p>
            <a:pPr rtl="0"/>
            <a:r>
              <a:rPr lang="fr-FR" sz="1200"/>
              <a:t>10.6 – Pratique et questionnaire du module</a:t>
            </a:r>
          </a:p>
          <a:p>
            <a:pPr rtl="0"/>
            <a:r>
              <a:rPr lang="fr-FR" sz="1200"/>
              <a:t>10.6.1 – Qu'est-ce que j'ai appris dans ce module? (Cont.)</a:t>
            </a:r>
          </a:p>
          <a:p>
            <a:pPr rtl="0"/>
            <a:r>
              <a:rPr lang="fr-FR" sz="1200"/>
              <a:t>10.6.2 – Questionnaire du module - Conception de sécurité LAN</a:t>
            </a:r>
          </a:p>
        </p:txBody>
      </p:sp>
    </p:spTree>
    <p:extLst>
      <p:ext uri="{BB962C8B-B14F-4D97-AF65-F5344CB8AC3E}">
        <p14:creationId xmlns:p14="http://schemas.microsoft.com/office/powerpoint/2010/main" val="2097969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pPr rtl="0"/>
            <a:fld id="{6C92755B-29FD-8743-9094-C0E3A734D22E}" type="slidenum">
              <a:rPr sz="800">
                <a:solidFill>
                  <a:prstClr val="black"/>
                </a:solidFill>
              </a:rPr>
              <a:pPr rtl="0"/>
              <a:t>48</a:t>
            </a:fld>
            <a:endParaRPr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5641018C-6CAF-B84E-B92C-ECB119457FBA}" type="slidenum">
              <a:rPr/>
              <a:t>49</a:t>
            </a:fld>
            <a:endParaRPr/>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7</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391C207-9349-46D5-9D89-8ADDA5014D1F}" type="slidenum">
              <a:rPr sz="800" b="0"/>
              <a:pPr algn="r" rtl="0"/>
              <a:t>8</a:t>
            </a:fld>
            <a:endParaRPr sz="800" b="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Tx/>
              <a:buNone/>
            </a:pPr>
            <a:r>
              <a:rPr lang="fr-FR" b="0" dirty="0"/>
              <a:t>Programme de Networking </a:t>
            </a:r>
            <a:r>
              <a:rPr lang="fr-FR" b="0" dirty="0" err="1"/>
              <a:t>Academy</a:t>
            </a:r>
            <a:r>
              <a:rPr lang="fr-FR" b="0" dirty="0"/>
              <a:t> de Cisco</a:t>
            </a:r>
          </a:p>
          <a:p>
            <a:pPr rtl="0"/>
            <a:r>
              <a:rPr lang="fr-FR" dirty="0" smtClean="0">
                <a:solidFill>
                  <a:schemeClr val="accent5">
                    <a:lumMod val="40000"/>
                    <a:lumOff val="60000"/>
                  </a:schemeClr>
                </a:solidFill>
              </a:rPr>
              <a:t>Notions de base sur la commutation, le routage et le sans fil v7.0 (SRWE)</a:t>
            </a:r>
          </a:p>
          <a:p>
            <a:pPr rtl="0">
              <a:buFontTx/>
              <a:buNone/>
            </a:pPr>
            <a:r>
              <a:rPr lang="fr-FR" dirty="0" smtClean="0">
                <a:solidFill>
                  <a:schemeClr val="accent5">
                    <a:lumMod val="40000"/>
                    <a:lumOff val="60000"/>
                  </a:schemeClr>
                </a:solidFill>
              </a:rPr>
              <a:t>Module </a:t>
            </a:r>
            <a:r>
              <a:rPr lang="fr-FR" dirty="0">
                <a:solidFill>
                  <a:schemeClr val="accent5">
                    <a:lumMod val="40000"/>
                    <a:lumOff val="60000"/>
                  </a:schemeClr>
                </a:solidFill>
              </a:rPr>
              <a:t>10 : Conception de sécurité LAN</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9</a:t>
            </a:fld>
            <a:endParaRPr/>
          </a:p>
        </p:txBody>
      </p:sp>
    </p:spTree>
    <p:extLst>
      <p:ext uri="{BB962C8B-B14F-4D97-AF65-F5344CB8AC3E}">
        <p14:creationId xmlns:p14="http://schemas.microsoft.com/office/powerpoint/2010/main" val="3025542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rtl="0"/>
            <a:fld id="{7C839C26-801B-42B6-A101-60F37FE2B0A8}" type="slidenum">
              <a:rPr sz="800" b="0">
                <a:solidFill>
                  <a:prstClr val="black"/>
                </a:solidFill>
              </a:rPr>
              <a:pPr algn="r" rtl="0"/>
              <a:t>10</a:t>
            </a:fld>
            <a:endParaRPr sz="800" b="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buFontTx/>
              <a:buNone/>
            </a:pPr>
            <a:r>
              <a:rPr lang="fr-FR"/>
              <a:t>10- Introduction</a:t>
            </a:r>
          </a:p>
          <a:p>
            <a:pPr rtl="0">
              <a:buFontTx/>
              <a:buNone/>
            </a:pPr>
            <a:r>
              <a:rPr lang="fr-FR"/>
              <a:t>10.0.2 – Qu'est-ce que je vais apprendre dans ce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fr-FR"/>
              <a:t>10 – Conception de sécurité LAN</a:t>
            </a:r>
          </a:p>
          <a:p>
            <a:pPr rtl="0"/>
            <a:r>
              <a:rPr lang="fr-FR"/>
              <a:t>10.1 - La sécurité des terminaux</a:t>
            </a:r>
          </a:p>
          <a:p>
            <a:endParaRPr lang="en-US" dirty="0"/>
          </a:p>
        </p:txBody>
      </p:sp>
      <p:sp>
        <p:nvSpPr>
          <p:cNvPr id="4" name="Slide Number Placeholder 3"/>
          <p:cNvSpPr>
            <a:spLocks noGrp="1"/>
          </p:cNvSpPr>
          <p:nvPr>
            <p:ph type="sldNum" sz="quarter" idx="10"/>
          </p:nvPr>
        </p:nvSpPr>
        <p:spPr/>
        <p:txBody>
          <a:bodyPr/>
          <a:lstStyle/>
          <a:p>
            <a:pPr rtl="0"/>
            <a:fld id="{5641018C-6CAF-B84E-B92C-ECB119457FBA}" type="slidenum">
              <a:rPr/>
              <a:t>11</a:t>
            </a:fld>
            <a:endParaRPr/>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xmlns:c15="http://schemas.microsoft.com/office/drawing/2012/chart" xmlns:c="http://schemas.openxmlformats.org/drawingml/2006/chart" xmlns="">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5">
                    <a:lumMod val="50000"/>
                  </a:schemeClr>
                </a:solidFill>
                <a:latin typeface="+mn-lt"/>
                <a:ea typeface="+mn-ea"/>
                <a:cs typeface="CiscoSans Thin"/>
              </a:rPr>
              <a:t>© 2016 Cisco et/ou ses filiales. Tous droits réservés.   Informations confidentielles de Cisco</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rtl="0" fontAlgn="auto">
              <a:spcBef>
                <a:spcPts val="0"/>
              </a:spcBef>
              <a:spcAft>
                <a:spcPts val="0"/>
              </a:spcAft>
              <a:defRPr/>
            </a:pPr>
            <a:fld id="{6A1E46DC-7EF6-4EA2-B285-14272867D133}" type="slidenum">
              <a:rPr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rtl="0" fontAlgn="auto">
              <a:spcBef>
                <a:spcPts val="0"/>
              </a:spcBef>
              <a:spcAft>
                <a:spcPts val="0"/>
              </a:spcAft>
              <a:defRPr/>
            </a:pPr>
            <a:r>
              <a:rPr lang="fr-FR" sz="600">
                <a:solidFill>
                  <a:schemeClr val="accent3">
                    <a:lumMod val="85000"/>
                  </a:schemeClr>
                </a:solidFill>
                <a:latin typeface="+mn-lt"/>
                <a:ea typeface="+mn-ea"/>
                <a:cs typeface="CiscoSans Thin"/>
              </a:rPr>
              <a:t>© 2016 Cisco et/ou ses filiales. Tous droits réservés.   Informations confidentielles de Cisco</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xmlns:c15="http://schemas.microsoft.com/office/drawing/2012/chart" xmlns:c="http://schemas.openxmlformats.org/drawingml/2006/chart" xmlns="">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dirty="0">
                <a:solidFill>
                  <a:schemeClr val="accent5">
                    <a:lumMod val="40000"/>
                    <a:lumOff val="60000"/>
                  </a:schemeClr>
                </a:solidFill>
              </a:rPr>
              <a:t>Module 10 : Conception de sécurité LAN</a:t>
            </a:r>
          </a:p>
        </p:txBody>
      </p:sp>
      <p:sp>
        <p:nvSpPr>
          <p:cNvPr id="5" name="Text Placeholder 4"/>
          <p:cNvSpPr>
            <a:spLocks noGrp="1"/>
          </p:cNvSpPr>
          <p:nvPr>
            <p:ph type="body" sz="quarter" idx="13"/>
          </p:nvPr>
        </p:nvSpPr>
        <p:spPr>
          <a:xfrm>
            <a:off x="469497" y="3127609"/>
            <a:ext cx="5925246" cy="299001"/>
          </a:xfrm>
        </p:spPr>
        <p:txBody>
          <a:bodyPr/>
          <a:lstStyle/>
          <a:p>
            <a:pPr rtl="0"/>
            <a:r>
              <a:rPr lang="fr-FR" dirty="0">
                <a:solidFill>
                  <a:schemeClr val="bg2">
                    <a:lumMod val="40000"/>
                    <a:lumOff val="60000"/>
                  </a:schemeClr>
                </a:solidFill>
              </a:rPr>
              <a:t>Contenu </a:t>
            </a:r>
            <a:r>
              <a:rPr lang="fr-FR" dirty="0" smtClean="0">
                <a:solidFill>
                  <a:schemeClr val="bg2">
                    <a:lumMod val="40000"/>
                    <a:lumOff val="60000"/>
                  </a:schemeClr>
                </a:solidFill>
              </a:rPr>
              <a:t>Pédagogique </a:t>
            </a:r>
            <a:r>
              <a:rPr lang="fr-FR" dirty="0">
                <a:solidFill>
                  <a:schemeClr val="bg2">
                    <a:lumMod val="40000"/>
                    <a:lumOff val="60000"/>
                  </a:schemeClr>
                </a:solidFill>
              </a:rPr>
              <a:t>de l'instructeur</a:t>
            </a:r>
          </a:p>
        </p:txBody>
      </p:sp>
      <p:sp>
        <p:nvSpPr>
          <p:cNvPr id="7" name="Subtitle 6"/>
          <p:cNvSpPr>
            <a:spLocks noGrp="1"/>
          </p:cNvSpPr>
          <p:nvPr>
            <p:ph type="subTitle" idx="1"/>
          </p:nvPr>
        </p:nvSpPr>
        <p:spPr>
          <a:xfrm>
            <a:off x="522836" y="3459006"/>
            <a:ext cx="5253124" cy="902174"/>
          </a:xfrm>
        </p:spPr>
        <p:txBody>
          <a:bodyPr/>
          <a:lstStyle/>
          <a:p>
            <a:pPr rtl="0"/>
            <a:r>
              <a:rPr lang="fr-FR" dirty="0">
                <a:solidFill>
                  <a:schemeClr val="accent5">
                    <a:lumMod val="40000"/>
                    <a:lumOff val="60000"/>
                  </a:schemeClr>
                </a:solidFill>
              </a:rPr>
              <a:t>Notions de base </a:t>
            </a:r>
            <a:r>
              <a:rPr lang="fr-FR" dirty="0" smtClean="0">
                <a:solidFill>
                  <a:schemeClr val="accent5">
                    <a:lumMod val="40000"/>
                    <a:lumOff val="60000"/>
                  </a:schemeClr>
                </a:solidFill>
              </a:rPr>
              <a:t>sur la </a:t>
            </a:r>
            <a:r>
              <a:rPr lang="fr-FR" dirty="0">
                <a:solidFill>
                  <a:schemeClr val="accent5">
                    <a:lumMod val="40000"/>
                    <a:lumOff val="60000"/>
                  </a:schemeClr>
                </a:solidFill>
              </a:rPr>
              <a:t>commutation, </a:t>
            </a:r>
            <a:r>
              <a:rPr lang="fr-FR" dirty="0" smtClean="0">
                <a:solidFill>
                  <a:schemeClr val="accent5">
                    <a:lumMod val="40000"/>
                    <a:lumOff val="60000"/>
                  </a:schemeClr>
                </a:solidFill>
              </a:rPr>
              <a:t>le routage </a:t>
            </a:r>
            <a:r>
              <a:rPr lang="fr-FR" dirty="0">
                <a:solidFill>
                  <a:schemeClr val="accent5">
                    <a:lumMod val="40000"/>
                    <a:lumOff val="60000"/>
                  </a:schemeClr>
                </a:solidFill>
              </a:rPr>
              <a:t>et </a:t>
            </a:r>
            <a:r>
              <a:rPr lang="fr-FR" dirty="0" smtClean="0">
                <a:solidFill>
                  <a:schemeClr val="accent5">
                    <a:lumMod val="40000"/>
                    <a:lumOff val="60000"/>
                  </a:schemeClr>
                </a:solidFill>
              </a:rPr>
              <a:t>le sans </a:t>
            </a:r>
            <a:r>
              <a:rPr lang="fr-FR" dirty="0">
                <a:solidFill>
                  <a:schemeClr val="accent5">
                    <a:lumMod val="40000"/>
                    <a:lumOff val="60000"/>
                  </a:schemeClr>
                </a:solidFill>
              </a:rPr>
              <a:t>fil v7.0 (SRWE)</a:t>
            </a:r>
          </a:p>
          <a:p>
            <a:endParaRPr lang="en-US" dirty="0"/>
          </a:p>
        </p:txBody>
      </p:sp>
    </p:spTree>
    <p:custDataLst>
      <p:tags r:id="rId1"/>
    </p:custDataLst>
    <p:extLst>
      <p:ext uri="{BB962C8B-B14F-4D97-AF65-F5344CB8AC3E}">
        <p14:creationId xmlns:p14="http://schemas.microsoft.com/office/powerpoint/2010/main" val="148023917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rtl="0" eaLnBrk="1" hangingPunct="1"/>
            <a:r>
              <a:rPr lang="fr-FR"/>
              <a:t>Objectifs de ce module</a:t>
            </a:r>
          </a:p>
        </p:txBody>
      </p:sp>
      <p:sp>
        <p:nvSpPr>
          <p:cNvPr id="2" name="Content Placeholder 1">
            <a:extLst>
              <a:ext uri="{FF2B5EF4-FFF2-40B4-BE49-F238E27FC236}">
                <a16:creationId xmlns:a16="http://schemas.microsoft.com/office/drawing/2014/main" xmlns:c15="http://schemas.microsoft.com/office/drawing/2012/chart" xmlns:c="http://schemas.openxmlformats.org/drawingml/2006/chart" xmlns="" id="{578E99C3-C6EF-8348-99C6-8024418DDEF2}"/>
              </a:ext>
            </a:extLst>
          </p:cNvPr>
          <p:cNvSpPr>
            <a:spLocks noGrp="1"/>
          </p:cNvSpPr>
          <p:nvPr>
            <p:ph idx="1"/>
          </p:nvPr>
        </p:nvSpPr>
        <p:spPr>
          <a:xfrm>
            <a:off x="144065" y="798944"/>
            <a:ext cx="8853286" cy="757551"/>
          </a:xfrm>
        </p:spPr>
        <p:txBody>
          <a:bodyPr/>
          <a:lstStyle/>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Titre du module: </a:t>
            </a:r>
            <a:r>
              <a:rPr lang="fr-FR" sz="1400">
                <a:solidFill>
                  <a:schemeClr val="tx1"/>
                </a:solidFill>
                <a:ea typeface="Calibri" panose="020F0502020204030204" pitchFamily="34" charset="0"/>
                <a:cs typeface="Calibri" panose="020F0502020204030204" pitchFamily="34" charset="0"/>
              </a:rPr>
              <a:t>Conception de sécurité du réseau local LAN</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rtl="0" eaLnBrk="0" hangingPunct="0">
              <a:spcBef>
                <a:spcPct val="0"/>
              </a:spcBef>
              <a:spcAft>
                <a:spcPct val="0"/>
              </a:spcAft>
              <a:buClrTx/>
              <a:buSzTx/>
              <a:buNone/>
            </a:pPr>
            <a:r>
              <a:rPr lang="fr-FR" sz="1400" b="1">
                <a:solidFill>
                  <a:schemeClr val="tx1"/>
                </a:solidFill>
                <a:ea typeface="Calibri" panose="020F0502020204030204" pitchFamily="34" charset="0"/>
                <a:cs typeface="Calibri" panose="020F0502020204030204" pitchFamily="34" charset="0"/>
              </a:rPr>
              <a:t>Objectif du module</a:t>
            </a:r>
            <a:r>
              <a:rPr lang="fr-FR" sz="1400">
                <a:solidFill>
                  <a:schemeClr val="tx1"/>
                </a:solidFill>
                <a:ea typeface="Calibri" panose="020F0502020204030204" pitchFamily="34" charset="0"/>
                <a:cs typeface="Calibri" panose="020F0502020204030204" pitchFamily="34" charset="0"/>
              </a:rPr>
              <a:t>: </a:t>
            </a:r>
            <a:r>
              <a:rPr lang="fr-FR" sz="1400"/>
              <a:t>Expliquez comment les vulnérabilités compromettent la sécurité du réseau local</a:t>
            </a:r>
            <a:r>
              <a:rPr lang="fr-FR" sz="1400" b="1">
                <a:solidFill>
                  <a:schemeClr val="tx1"/>
                </a:solidFill>
                <a:ea typeface="Calibri" panose="020F0502020204030204" pitchFamily="34" charset="0"/>
                <a:cs typeface="Calibri" panose="020F0502020204030204" pitchFamily="34" charset="0"/>
              </a:rPr>
              <a:t>.</a:t>
            </a:r>
          </a:p>
          <a:p>
            <a:endParaRPr lang="en-US" dirty="0"/>
          </a:p>
        </p:txBody>
      </p:sp>
      <p:graphicFrame>
        <p:nvGraphicFramePr>
          <p:cNvPr id="3" name="Table 2">
            <a:extLst>
              <a:ext uri="{FF2B5EF4-FFF2-40B4-BE49-F238E27FC236}">
                <a16:creationId xmlns:a16="http://schemas.microsoft.com/office/drawing/2014/main" xmlns:c15="http://schemas.microsoft.com/office/drawing/2012/chart" xmlns:c="http://schemas.openxmlformats.org/drawingml/2006/chart" xmlns="" id="{2203BE17-8BB3-DF41-A2CF-06DE014D1956}"/>
              </a:ext>
            </a:extLst>
          </p:cNvPr>
          <p:cNvGraphicFramePr>
            <a:graphicFrameLocks noGrp="1"/>
          </p:cNvGraphicFramePr>
          <p:nvPr>
            <p:extLst>
              <p:ext uri="{D42A27DB-BD31-4B8C-83A1-F6EECF244321}">
                <p14:modId xmlns:p14="http://schemas.microsoft.com/office/powerpoint/2010/main" val="4099662513"/>
              </p:ext>
            </p:extLst>
          </p:nvPr>
        </p:nvGraphicFramePr>
        <p:xfrm>
          <a:off x="655782" y="1732166"/>
          <a:ext cx="7555085" cy="282956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xmlns:c15="http://schemas.microsoft.com/office/drawing/2012/chart" xmlns:c="http://schemas.openxmlformats.org/drawingml/2006/chart" xmlns="" val="2579019526"/>
                    </a:ext>
                  </a:extLst>
                </a:gridCol>
                <a:gridCol w="4329240">
                  <a:extLst>
                    <a:ext uri="{9D8B030D-6E8A-4147-A177-3AD203B41FA5}">
                      <a16:colId xmlns:a16="http://schemas.microsoft.com/office/drawing/2014/main" xmlns:c15="http://schemas.microsoft.com/office/drawing/2012/chart" xmlns:c="http://schemas.openxmlformats.org/drawingml/2006/chart" xmlns="" val="1764220437"/>
                    </a:ext>
                  </a:extLst>
                </a:gridCol>
              </a:tblGrid>
              <a:tr h="370840">
                <a:tc>
                  <a:txBody>
                    <a:bodyPr/>
                    <a:lstStyle/>
                    <a:p>
                      <a:pPr algn="l" rtl="0" fontAlgn="ctr"/>
                      <a:r>
                        <a:rPr lang="fr-FR" b="1" dirty="0">
                          <a:effectLst/>
                        </a:rPr>
                        <a:t>Titre du rubrique</a:t>
                      </a:r>
                    </a:p>
                  </a:txBody>
                  <a:tcPr marL="47625" marR="47625" marT="47625" marB="47625" anchor="ctr"/>
                </a:tc>
                <a:tc>
                  <a:txBody>
                    <a:bodyPr/>
                    <a:lstStyle/>
                    <a:p>
                      <a:pPr algn="l" rtl="0" fontAlgn="ctr"/>
                      <a:r>
                        <a:rPr lang="fr-FR" b="1">
                          <a:effectLst/>
                        </a:rPr>
                        <a:t>Objectif du rubrique</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742401779"/>
                  </a:ext>
                </a:extLst>
              </a:tr>
              <a:tr h="370840">
                <a:tc>
                  <a:txBody>
                    <a:bodyPr/>
                    <a:lstStyle/>
                    <a:p>
                      <a:pPr rtl="0" fontAlgn="ctr"/>
                      <a:r>
                        <a:rPr lang="fr-FR" b="0">
                          <a:solidFill>
                            <a:schemeClr val="bg1"/>
                          </a:solidFill>
                          <a:effectLst/>
                        </a:rPr>
                        <a:t>Sécurité des terminaux</a:t>
                      </a:r>
                    </a:p>
                  </a:txBody>
                  <a:tcPr marL="47625" marR="47625" marT="47625" marB="47625" anchor="ctr">
                    <a:solidFill>
                      <a:schemeClr val="accent1"/>
                    </a:solidFill>
                  </a:tcPr>
                </a:tc>
                <a:tc>
                  <a:txBody>
                    <a:bodyPr/>
                    <a:lstStyle/>
                    <a:p>
                      <a:pPr rtl="0" fontAlgn="ctr"/>
                      <a:r>
                        <a:rPr lang="fr-FR" b="0">
                          <a:effectLst/>
                        </a:rPr>
                        <a:t>Expliquez comment utiliser la sécurité des terminaux pour atténuer les attaques.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50950737"/>
                  </a:ext>
                </a:extLst>
              </a:tr>
              <a:tr h="370840">
                <a:tc>
                  <a:txBody>
                    <a:bodyPr/>
                    <a:lstStyle/>
                    <a:p>
                      <a:pPr rtl="0" fontAlgn="ctr"/>
                      <a:r>
                        <a:rPr lang="fr-FR" b="0">
                          <a:solidFill>
                            <a:schemeClr val="bg1"/>
                          </a:solidFill>
                          <a:effectLst/>
                        </a:rPr>
                        <a:t>Contrôle d'accès</a:t>
                      </a:r>
                    </a:p>
                  </a:txBody>
                  <a:tcPr marL="47625" marR="47625" marT="47625" marB="47625" anchor="ctr">
                    <a:solidFill>
                      <a:schemeClr val="accent1"/>
                    </a:solidFill>
                  </a:tcPr>
                </a:tc>
                <a:tc>
                  <a:txBody>
                    <a:bodyPr/>
                    <a:lstStyle/>
                    <a:p>
                      <a:pPr rtl="0" fontAlgn="ctr"/>
                      <a:r>
                        <a:rPr lang="fr-FR" b="0">
                          <a:effectLst/>
                        </a:rPr>
                        <a:t>Expliquez comment AAA et 802.1x sont utilisés pour authentifier les périphériques et les terminaux LAN.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772085455"/>
                  </a:ext>
                </a:extLst>
              </a:tr>
              <a:tr h="370840">
                <a:tc>
                  <a:txBody>
                    <a:bodyPr/>
                    <a:lstStyle/>
                    <a:p>
                      <a:pPr rtl="0" fontAlgn="ctr"/>
                      <a:r>
                        <a:rPr lang="fr-FR" b="0">
                          <a:solidFill>
                            <a:schemeClr val="bg1"/>
                          </a:solidFill>
                          <a:effectLst/>
                        </a:rPr>
                        <a:t>Menaces de la sécurité de couche 2</a:t>
                      </a:r>
                    </a:p>
                  </a:txBody>
                  <a:tcPr marL="47625" marR="47625" marT="47625" marB="47625" anchor="ctr">
                    <a:solidFill>
                      <a:schemeClr val="accent1"/>
                    </a:solidFill>
                  </a:tcPr>
                </a:tc>
                <a:tc>
                  <a:txBody>
                    <a:bodyPr/>
                    <a:lstStyle/>
                    <a:p>
                      <a:pPr rtl="0" fontAlgn="ctr"/>
                      <a:r>
                        <a:rPr lang="fr-FR" b="0">
                          <a:effectLst/>
                        </a:rPr>
                        <a:t>Identifiez les vulnérabilités de couche 2.</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228802595"/>
                  </a:ext>
                </a:extLst>
              </a:tr>
              <a:tr h="370840">
                <a:tc>
                  <a:txBody>
                    <a:bodyPr/>
                    <a:lstStyle/>
                    <a:p>
                      <a:pPr rtl="0" fontAlgn="ctr"/>
                      <a:r>
                        <a:rPr lang="fr-FR" b="0" dirty="0">
                          <a:solidFill>
                            <a:schemeClr val="bg1"/>
                          </a:solidFill>
                          <a:effectLst/>
                        </a:rPr>
                        <a:t>Attaque du </a:t>
                      </a:r>
                      <a:r>
                        <a:rPr lang="fr-FR" b="0" dirty="0" smtClean="0">
                          <a:solidFill>
                            <a:schemeClr val="bg1"/>
                          </a:solidFill>
                          <a:effectLst/>
                        </a:rPr>
                        <a:t>table </a:t>
                      </a:r>
                      <a:r>
                        <a:rPr lang="fr-FR" b="0" dirty="0">
                          <a:solidFill>
                            <a:schemeClr val="bg1"/>
                          </a:solidFill>
                          <a:effectLst/>
                        </a:rPr>
                        <a:t>d'adresses MAC</a:t>
                      </a:r>
                    </a:p>
                  </a:txBody>
                  <a:tcPr marL="47625" marR="47625" marT="47625" marB="47625" anchor="ctr">
                    <a:solidFill>
                      <a:schemeClr val="accent1"/>
                    </a:solidFill>
                  </a:tcPr>
                </a:tc>
                <a:tc>
                  <a:txBody>
                    <a:bodyPr/>
                    <a:lstStyle/>
                    <a:p>
                      <a:pPr rtl="0" fontAlgn="ctr"/>
                      <a:r>
                        <a:rPr lang="fr-FR" b="0">
                          <a:effectLst/>
                        </a:rPr>
                        <a:t>Expliquez comment une attaque de table d'adresses MAC compromet la sécurité du réseau LAN.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34809945"/>
                  </a:ext>
                </a:extLst>
              </a:tr>
              <a:tr h="370840">
                <a:tc>
                  <a:txBody>
                    <a:bodyPr/>
                    <a:lstStyle/>
                    <a:p>
                      <a:pPr rtl="0" fontAlgn="ctr"/>
                      <a:r>
                        <a:rPr lang="fr-FR" b="0">
                          <a:solidFill>
                            <a:schemeClr val="bg1"/>
                          </a:solidFill>
                          <a:effectLst/>
                        </a:rPr>
                        <a:t>Les attaques de réseau LAN</a:t>
                      </a:r>
                    </a:p>
                  </a:txBody>
                  <a:tcPr marL="47625" marR="47625" marT="47625" marB="47625" anchor="ctr">
                    <a:solidFill>
                      <a:schemeClr val="accent1"/>
                    </a:solidFill>
                  </a:tcPr>
                </a:tc>
                <a:tc>
                  <a:txBody>
                    <a:bodyPr/>
                    <a:lstStyle/>
                    <a:p>
                      <a:pPr rtl="0" fontAlgn="ctr"/>
                      <a:r>
                        <a:rPr lang="fr-FR" b="0">
                          <a:effectLst/>
                        </a:rPr>
                        <a:t>Expliquez comment les attaques LAN compromettent la sécurité LAN.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pPr rtl="0"/>
            <a:r>
              <a:rPr lang="fr-FR" sz="4000" dirty="0">
                <a:solidFill>
                  <a:schemeClr val="accent5">
                    <a:lumMod val="40000"/>
                    <a:lumOff val="60000"/>
                  </a:schemeClr>
                </a:solidFill>
              </a:rPr>
              <a:t>10.1 La sécurité des terminaux</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60020" y="243840"/>
            <a:ext cx="8345488" cy="731837"/>
          </a:xfrm>
        </p:spPr>
        <p:txBody>
          <a:bodyPr/>
          <a:lstStyle/>
          <a:p>
            <a:pPr rtl="0">
              <a:lnSpc>
                <a:spcPct val="150000"/>
              </a:lnSpc>
            </a:pPr>
            <a:r>
              <a:rPr lang="fr-FR" sz="1600" dirty="0"/>
              <a:t>La sécurité des </a:t>
            </a:r>
            <a:r>
              <a:rPr lang="fr-FR" sz="1600" dirty="0" smtClean="0"/>
              <a:t>terminaux</a:t>
            </a:r>
            <a:r>
              <a:rPr lang="en-US" dirty="0"/>
              <a:t/>
            </a:r>
            <a:br>
              <a:rPr lang="en-US" dirty="0"/>
            </a:br>
            <a:r>
              <a:rPr lang="fr-FR" sz="2400" dirty="0"/>
              <a:t>Les attaques de réseau au quotidien</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99AB72D-A10F-44DE-BB7A-39459EC64294}"/>
              </a:ext>
            </a:extLst>
          </p:cNvPr>
          <p:cNvSpPr>
            <a:spLocks noGrp="1"/>
          </p:cNvSpPr>
          <p:nvPr>
            <p:ph idx="1"/>
          </p:nvPr>
        </p:nvSpPr>
        <p:spPr>
          <a:xfrm>
            <a:off x="345122" y="1204277"/>
            <a:ext cx="8280057" cy="3689897"/>
          </a:xfrm>
        </p:spPr>
        <p:txBody>
          <a:bodyPr/>
          <a:lstStyle/>
          <a:p>
            <a:pPr marL="0" indent="0" algn="l" rtl="0"/>
            <a:r>
              <a:rPr lang="fr-FR" sz="1400" dirty="0">
                <a:solidFill>
                  <a:srgbClr val="000000"/>
                </a:solidFill>
              </a:rPr>
              <a:t>Les médias d'information couvrent généralement les attaques contre les réseaux d'entreprise. Recherchez simplement sur Internet les «dernières attaques réseau» pour trouver des informations à jour sur les attaques en cours. Probablement, ces attaques impliqueront un ou plusieurs les éléments suivants:</a:t>
            </a:r>
          </a:p>
          <a:p>
            <a:pPr marL="415985" lvl="1" indent="-342900" rtl="0">
              <a:lnSpc>
                <a:spcPct val="100000"/>
              </a:lnSpc>
              <a:buFont typeface="Arial" panose="020B0604020202020204" pitchFamily="34" charset="0"/>
              <a:buChar char="•"/>
            </a:pPr>
            <a:r>
              <a:rPr lang="fr-FR" b="1" dirty="0">
                <a:solidFill>
                  <a:srgbClr val="000000"/>
                </a:solidFill>
              </a:rPr>
              <a:t>Déni de service distribué (</a:t>
            </a:r>
            <a:r>
              <a:rPr lang="fr-FR" b="1" dirty="0" err="1">
                <a:solidFill>
                  <a:srgbClr val="000000"/>
                </a:solidFill>
              </a:rPr>
              <a:t>DDoS</a:t>
            </a:r>
            <a:r>
              <a:rPr lang="fr-FR" b="1" dirty="0">
                <a:solidFill>
                  <a:srgbClr val="000000"/>
                </a:solidFill>
              </a:rPr>
              <a:t>)</a:t>
            </a:r>
            <a:r>
              <a:rPr lang="fr-FR" dirty="0">
                <a:solidFill>
                  <a:srgbClr val="000000"/>
                </a:solidFill>
              </a:rPr>
              <a:t>  - Il s'agit d'une attaque coordonnée de nombreux périphériques, appelés zombies, dans le but de dégrader ou d'interrompre l'accès du public au site Web et aux ressources d'une organisation.</a:t>
            </a:r>
          </a:p>
          <a:p>
            <a:pPr marL="415985" lvl="1" indent="-342900" rtl="0">
              <a:lnSpc>
                <a:spcPct val="100000"/>
              </a:lnSpc>
              <a:buFont typeface="Arial" panose="020B0604020202020204" pitchFamily="34" charset="0"/>
              <a:buChar char="•"/>
            </a:pPr>
            <a:r>
              <a:rPr lang="fr-FR" b="1" dirty="0">
                <a:solidFill>
                  <a:srgbClr val="000000"/>
                </a:solidFill>
              </a:rPr>
              <a:t>Violation de données</a:t>
            </a:r>
            <a:r>
              <a:rPr lang="fr-FR" dirty="0">
                <a:solidFill>
                  <a:srgbClr val="000000"/>
                </a:solidFill>
              </a:rPr>
              <a:t> – Il s'agit d'une attaque dans laquelle les serveurs de données ou les hôtes d'une organisation sont compromis pour voler des informations confidentielles.</a:t>
            </a:r>
          </a:p>
          <a:p>
            <a:pPr marL="415985" lvl="1" indent="-342900" rtl="0">
              <a:lnSpc>
                <a:spcPct val="100000"/>
              </a:lnSpc>
              <a:buFont typeface="Arial" panose="020B0604020202020204" pitchFamily="34" charset="0"/>
              <a:buChar char="•"/>
            </a:pPr>
            <a:r>
              <a:rPr lang="fr-FR" b="1" dirty="0">
                <a:solidFill>
                  <a:srgbClr val="000000"/>
                </a:solidFill>
              </a:rPr>
              <a:t>Programme malveillant</a:t>
            </a:r>
            <a:r>
              <a:rPr lang="fr-FR" dirty="0">
                <a:solidFill>
                  <a:srgbClr val="000000"/>
                </a:solidFill>
              </a:rPr>
              <a:t> – Il s'agit d'une attaque dans laquelle les hôtes d'une organisation sont infectés par des logiciels malveillants qui provoquent des problèmes différentes. Par exemple, un </a:t>
            </a:r>
            <a:r>
              <a:rPr lang="fr-FR" dirty="0" err="1">
                <a:solidFill>
                  <a:srgbClr val="000000"/>
                </a:solidFill>
              </a:rPr>
              <a:t>ransomware</a:t>
            </a:r>
            <a:r>
              <a:rPr lang="fr-FR" dirty="0">
                <a:solidFill>
                  <a:srgbClr val="000000"/>
                </a:solidFill>
              </a:rPr>
              <a:t> comme </a:t>
            </a:r>
            <a:r>
              <a:rPr lang="fr-FR" dirty="0" err="1">
                <a:solidFill>
                  <a:srgbClr val="000000"/>
                </a:solidFill>
              </a:rPr>
              <a:t>WannaCry</a:t>
            </a:r>
            <a:r>
              <a:rPr lang="fr-FR" dirty="0">
                <a:solidFill>
                  <a:srgbClr val="000000"/>
                </a:solidFill>
              </a:rPr>
              <a:t> chiffre les données sur un hôte et verrouille l'accès jusqu'à ce qu'une rançon soit payée.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44780" y="396240"/>
            <a:ext cx="8345488" cy="731837"/>
          </a:xfrm>
        </p:spPr>
        <p:txBody>
          <a:bodyPr/>
          <a:lstStyle/>
          <a:p>
            <a:pPr rtl="0">
              <a:lnSpc>
                <a:spcPct val="150000"/>
              </a:lnSpc>
            </a:pPr>
            <a:r>
              <a:rPr lang="fr-FR" sz="1600" dirty="0"/>
              <a:t>La sécurité des terminaux</a:t>
            </a:r>
            <a:r>
              <a:rPr lang="en-US" dirty="0"/>
              <a:t/>
            </a:r>
            <a:br>
              <a:rPr lang="en-US" dirty="0"/>
            </a:br>
            <a:r>
              <a:rPr lang="fr-FR" sz="2400" dirty="0"/>
              <a:t>Les attaques de réseau au quotidien</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1B47481C-BE29-4F04-A259-DA8BFDA30BF7}"/>
              </a:ext>
            </a:extLst>
          </p:cNvPr>
          <p:cNvSpPr>
            <a:spLocks noGrp="1"/>
          </p:cNvSpPr>
          <p:nvPr>
            <p:ph idx="1"/>
          </p:nvPr>
        </p:nvSpPr>
        <p:spPr>
          <a:xfrm>
            <a:off x="444182" y="1326197"/>
            <a:ext cx="8280057" cy="3689897"/>
          </a:xfrm>
        </p:spPr>
        <p:txBody>
          <a:bodyPr/>
          <a:lstStyle/>
          <a:p>
            <a:pPr marL="0" indent="0" algn="l" rtl="0"/>
            <a:r>
              <a:rPr lang="fr-FR" sz="1400" dirty="0">
                <a:solidFill>
                  <a:srgbClr val="000000"/>
                </a:solidFill>
              </a:rPr>
              <a:t>Divers appareils de sécurité du réseau sont nécessaires pour protéger le périmètre du réseau contre tout accès extérieur. Ces appareils peuvent inclure les éléments suivants:</a:t>
            </a:r>
          </a:p>
          <a:p>
            <a:pPr marL="285750" indent="-285750" algn="l" rtl="0">
              <a:buFont typeface="Arial" panose="020B0604020202020204" pitchFamily="34" charset="0"/>
              <a:buChar char="•"/>
            </a:pPr>
            <a:r>
              <a:rPr lang="fr-FR" sz="1400" dirty="0">
                <a:solidFill>
                  <a:srgbClr val="000000"/>
                </a:solidFill>
              </a:rPr>
              <a:t>Un routeur activé VPN fournit une connexion sécurisée aux utilisateurs distants sur un réseau public et sur le réseau d'entreprise. Les services VPN peuvent être intégrés au pare-feu.</a:t>
            </a:r>
          </a:p>
          <a:p>
            <a:pPr marL="285750" indent="-285750" algn="l" rtl="0">
              <a:buFont typeface="Arial" panose="020B0604020202020204" pitchFamily="34" charset="0"/>
              <a:buChar char="•"/>
            </a:pPr>
            <a:r>
              <a:rPr lang="fr-FR" sz="1400" dirty="0">
                <a:solidFill>
                  <a:srgbClr val="000000"/>
                </a:solidFill>
              </a:rPr>
              <a:t>Pare-feu de nouvelle génération (NGFW) - fournit une inspection des paquets avec état, une visibilité et un contrôle des applications, un système de prévention des intrusions de nouvelle génération (NGIPS), une protection avancée contre les logiciels malveillants (AMP) et un filtrage d'URL.</a:t>
            </a:r>
          </a:p>
          <a:p>
            <a:pPr marL="285750" indent="-285750" algn="l" rtl="0">
              <a:buFont typeface="Arial" panose="020B0604020202020204" pitchFamily="34" charset="0"/>
              <a:buChar char="•"/>
            </a:pPr>
            <a:r>
              <a:rPr lang="fr-FR" sz="1400" dirty="0">
                <a:solidFill>
                  <a:srgbClr val="000000"/>
                </a:solidFill>
              </a:rPr>
              <a:t>Contrôle d'accès réseau (NAC) - comprend les services d'authentification, d'autorisation et de comptabilité (AAA). Dans les grandes entreprises, ces services peuvent être intégrés dans une </a:t>
            </a:r>
            <a:r>
              <a:rPr lang="fr-FR" sz="1400" dirty="0" err="1">
                <a:solidFill>
                  <a:srgbClr val="000000"/>
                </a:solidFill>
              </a:rPr>
              <a:t>appliance</a:t>
            </a:r>
            <a:r>
              <a:rPr lang="fr-FR" sz="1400" dirty="0">
                <a:solidFill>
                  <a:srgbClr val="000000"/>
                </a:solidFill>
              </a:rPr>
              <a:t> capable de gérer les politiques d'accès sur une grande variété d'utilisateurs et de types d'appareils. Le moteur de services d'identité de Cisco (ISE) est un exemple de périphérique NAC.</a:t>
            </a:r>
          </a:p>
        </p:txBody>
      </p:sp>
    </p:spTree>
    <p:extLst>
      <p:ext uri="{BB962C8B-B14F-4D97-AF65-F5344CB8AC3E}">
        <p14:creationId xmlns:p14="http://schemas.microsoft.com/office/powerpoint/2010/main" val="2094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60020" y="220980"/>
            <a:ext cx="8345488" cy="731837"/>
          </a:xfrm>
        </p:spPr>
        <p:txBody>
          <a:bodyPr/>
          <a:lstStyle/>
          <a:p>
            <a:pPr rtl="0">
              <a:lnSpc>
                <a:spcPct val="150000"/>
              </a:lnSpc>
            </a:pPr>
            <a:r>
              <a:rPr lang="fr-FR" sz="1600" dirty="0"/>
              <a:t>Sécurité des terminaux</a:t>
            </a:r>
            <a:r>
              <a:rPr lang="en-US" dirty="0"/>
              <a:t/>
            </a:r>
            <a:br>
              <a:rPr lang="en-US" dirty="0"/>
            </a:br>
            <a:r>
              <a:rPr lang="fr-FR" sz="2400" dirty="0"/>
              <a:t>Protection des terminaux</a:t>
            </a:r>
          </a:p>
        </p:txBody>
      </p:sp>
      <p:sp>
        <p:nvSpPr>
          <p:cNvPr id="8" name="Content Placeholder 7">
            <a:extLst>
              <a:ext uri="{FF2B5EF4-FFF2-40B4-BE49-F238E27FC236}">
                <a16:creationId xmlns:a16="http://schemas.microsoft.com/office/drawing/2014/main" xmlns:c15="http://schemas.microsoft.com/office/drawing/2012/chart" xmlns:c="http://schemas.openxmlformats.org/drawingml/2006/chart" xmlns="" id="{F4949C1C-F141-477B-A2A9-5141BA42ED97}"/>
              </a:ext>
            </a:extLst>
          </p:cNvPr>
          <p:cNvSpPr>
            <a:spLocks noGrp="1"/>
          </p:cNvSpPr>
          <p:nvPr>
            <p:ph idx="1"/>
          </p:nvPr>
        </p:nvSpPr>
        <p:spPr>
          <a:xfrm>
            <a:off x="186983" y="1189022"/>
            <a:ext cx="5389545" cy="3754902"/>
          </a:xfrm>
        </p:spPr>
        <p:txBody>
          <a:bodyPr/>
          <a:lstStyle/>
          <a:p>
            <a:pPr marL="342900" indent="-342900" algn="l" rtl="0">
              <a:buFont typeface="Arial" panose="020B0604020202020204" pitchFamily="34" charset="0"/>
              <a:buChar char="•"/>
            </a:pPr>
            <a:r>
              <a:rPr lang="fr-FR" sz="1400" dirty="0">
                <a:solidFill>
                  <a:srgbClr val="000000"/>
                </a:solidFill>
              </a:rPr>
              <a:t>Les terminaux sont des hôtes qui se composent généralement d'ordinateurs portables, d'ordinateurs de bureau, de serveurs et de téléphones IP, ainsi que les appareils appartenant aux employés. Les terminaux sont particulièrement sensibles aux attaques liées aux logiciels malveillants qui proviennent de la messagerie électronique ou de la navigation Web. </a:t>
            </a:r>
          </a:p>
          <a:p>
            <a:pPr marL="342900" indent="-342900" algn="l" rtl="0">
              <a:buFont typeface="Arial" panose="020B0604020202020204" pitchFamily="34" charset="0"/>
              <a:buChar char="•"/>
            </a:pPr>
            <a:r>
              <a:rPr lang="fr-FR" sz="1400" dirty="0">
                <a:solidFill>
                  <a:srgbClr val="000000"/>
                </a:solidFill>
              </a:rPr>
              <a:t>Ces terminaux ont généralement utilisé des fonctionnalités de sécurité traditionnelles basées sur l'hôte, telles que l'antivirus / anti-programme malveillant, les pare-feu basés sur l'hôte et les systèmes de prévention des intrusions (HIPS) basés sur l'hôte. </a:t>
            </a:r>
          </a:p>
          <a:p>
            <a:pPr marL="342900" indent="-342900" algn="l" rtl="0">
              <a:buFont typeface="Arial" panose="020B0604020202020204" pitchFamily="34" charset="0"/>
              <a:buChar char="•"/>
            </a:pPr>
            <a:r>
              <a:rPr lang="fr-FR" sz="1400" dirty="0">
                <a:solidFill>
                  <a:srgbClr val="000000"/>
                </a:solidFill>
              </a:rPr>
              <a:t>les terminaux sont mieux protégés par une combinaison de NAC, d'un logiciel AMP, d'un </a:t>
            </a:r>
            <a:r>
              <a:rPr lang="fr-FR" sz="1400" dirty="0" err="1">
                <a:solidFill>
                  <a:srgbClr val="000000"/>
                </a:solidFill>
              </a:rPr>
              <a:t>appliance</a:t>
            </a:r>
            <a:r>
              <a:rPr lang="fr-FR" sz="1400" dirty="0">
                <a:solidFill>
                  <a:srgbClr val="000000"/>
                </a:solidFill>
              </a:rPr>
              <a:t> de sécurité de messagerie (ESA) et d'un </a:t>
            </a:r>
            <a:r>
              <a:rPr lang="fr-FR" sz="1400" dirty="0" err="1">
                <a:solidFill>
                  <a:srgbClr val="000000"/>
                </a:solidFill>
              </a:rPr>
              <a:t>appliance</a:t>
            </a:r>
            <a:r>
              <a:rPr lang="fr-FR" sz="1400" dirty="0">
                <a:solidFill>
                  <a:srgbClr val="000000"/>
                </a:solidFill>
              </a:rPr>
              <a:t> de sécurité Web (WSA). </a:t>
            </a:r>
          </a:p>
        </p:txBody>
      </p:sp>
      <p:pic>
        <p:nvPicPr>
          <p:cNvPr id="9" name="Picture 8">
            <a:extLst>
              <a:ext uri="{FF2B5EF4-FFF2-40B4-BE49-F238E27FC236}">
                <a16:creationId xmlns:a16="http://schemas.microsoft.com/office/drawing/2014/main" xmlns:c15="http://schemas.microsoft.com/office/drawing/2012/chart" xmlns:c="http://schemas.openxmlformats.org/drawingml/2006/chart" xmlns="" id="{398061EE-EF18-4FB7-BA04-AD5478D5782D}"/>
              </a:ext>
            </a:extLst>
          </p:cNvPr>
          <p:cNvPicPr>
            <a:picLocks noChangeAspect="1"/>
          </p:cNvPicPr>
          <p:nvPr/>
        </p:nvPicPr>
        <p:blipFill>
          <a:blip r:embed="rId3"/>
          <a:stretch>
            <a:fillRect/>
          </a:stretch>
        </p:blipFill>
        <p:spPr>
          <a:xfrm>
            <a:off x="5652047" y="1225151"/>
            <a:ext cx="3360653" cy="2523889"/>
          </a:xfrm>
          <a:prstGeom prst="rect">
            <a:avLst/>
          </a:prstGeom>
        </p:spPr>
      </p:pic>
    </p:spTree>
    <p:extLst>
      <p:ext uri="{BB962C8B-B14F-4D97-AF65-F5344CB8AC3E}">
        <p14:creationId xmlns:p14="http://schemas.microsoft.com/office/powerpoint/2010/main" val="1792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0818" y="286043"/>
            <a:ext cx="8867921" cy="864577"/>
          </a:xfrm>
        </p:spPr>
        <p:txBody>
          <a:bodyPr/>
          <a:lstStyle/>
          <a:p>
            <a:pPr rtl="0">
              <a:lnSpc>
                <a:spcPct val="100000"/>
              </a:lnSpc>
            </a:pPr>
            <a:r>
              <a:rPr lang="fr-FR" sz="1600" dirty="0"/>
              <a:t>La sécurité des </a:t>
            </a:r>
            <a:r>
              <a:rPr lang="fr-FR" sz="1600" dirty="0" smtClean="0"/>
              <a:t>terminaux</a:t>
            </a:r>
            <a:r>
              <a:rPr lang="en-US" dirty="0" smtClean="0"/>
              <a:t/>
            </a:r>
            <a:br>
              <a:rPr lang="en-US" dirty="0" smtClean="0"/>
            </a:br>
            <a:r>
              <a:rPr lang="fr-FR" sz="2400" dirty="0" smtClean="0"/>
              <a:t>Appliance </a:t>
            </a:r>
            <a:r>
              <a:rPr lang="fr-FR" sz="2400" dirty="0"/>
              <a:t>pour la sécurité de la messagerie électronique Cisco</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20CA0A23-B3F8-4AB8-86E1-DEAA911151A7}"/>
              </a:ext>
            </a:extLst>
          </p:cNvPr>
          <p:cNvSpPr>
            <a:spLocks noGrp="1"/>
          </p:cNvSpPr>
          <p:nvPr>
            <p:ph idx="1"/>
          </p:nvPr>
        </p:nvSpPr>
        <p:spPr>
          <a:xfrm>
            <a:off x="460595" y="1218345"/>
            <a:ext cx="8280057" cy="3689897"/>
          </a:xfrm>
        </p:spPr>
        <p:txBody>
          <a:bodyPr/>
          <a:lstStyle/>
          <a:p>
            <a:pPr marL="0" indent="0" algn="l" rtl="0"/>
            <a:r>
              <a:rPr lang="fr-FR" sz="1400" dirty="0">
                <a:solidFill>
                  <a:srgbClr val="000000"/>
                </a:solidFill>
              </a:rPr>
              <a:t>Cisco ESA est un appareil conçu pour surveiller le protocole SMTP (Simple Mail Transfer Protocol). Cisco ESA est constamment mis à jour par des flux en temps réel de Cisco Talos, qui détecte et corrèle les menaces et les solutions en utilisant un système de surveillance de base de données mondial. Ces données d'intelligence sur les menaces sont tiré par Cisco ESA chaque trois à cinq minutes. </a:t>
            </a:r>
          </a:p>
          <a:p>
            <a:pPr marL="0" indent="0" algn="l"/>
            <a:endParaRPr lang="en-US" sz="1400" dirty="0">
              <a:solidFill>
                <a:srgbClr val="000000"/>
              </a:solidFill>
            </a:endParaRPr>
          </a:p>
          <a:p>
            <a:pPr marL="0" indent="0" algn="l" rtl="0"/>
            <a:r>
              <a:rPr lang="fr-FR" sz="1400" dirty="0">
                <a:solidFill>
                  <a:srgbClr val="000000"/>
                </a:solidFill>
              </a:rPr>
              <a:t>Voici quelques-unes des fonctions de Cisco ESA:</a:t>
            </a:r>
          </a:p>
          <a:p>
            <a:pPr marL="358835" lvl="1" indent="-285750" rtl="0">
              <a:buFont typeface="Arial" panose="020B0604020202020204" pitchFamily="34" charset="0"/>
              <a:buChar char="•"/>
            </a:pPr>
            <a:r>
              <a:rPr lang="fr-FR" dirty="0">
                <a:solidFill>
                  <a:srgbClr val="000000"/>
                </a:solidFill>
              </a:rPr>
              <a:t>Bloquer les menaces connues</a:t>
            </a:r>
          </a:p>
          <a:p>
            <a:pPr marL="358835" lvl="1" indent="-285750" rtl="0">
              <a:buFont typeface="Arial" panose="020B0604020202020204" pitchFamily="34" charset="0"/>
              <a:buChar char="•"/>
            </a:pPr>
            <a:r>
              <a:rPr lang="fr-FR" dirty="0">
                <a:solidFill>
                  <a:srgbClr val="000000"/>
                </a:solidFill>
              </a:rPr>
              <a:t>Solution contre les logiciels malveillants furtifs qui ont échappé à la détection initiale.</a:t>
            </a:r>
          </a:p>
          <a:p>
            <a:pPr marL="358835" lvl="1" indent="-285750" rtl="0">
              <a:buFont typeface="Arial" panose="020B0604020202020204" pitchFamily="34" charset="0"/>
              <a:buChar char="•"/>
            </a:pPr>
            <a:r>
              <a:rPr lang="fr-FR" dirty="0">
                <a:solidFill>
                  <a:srgbClr val="000000"/>
                </a:solidFill>
              </a:rPr>
              <a:t>Annulez les e-mails contenant des liens incorrects</a:t>
            </a:r>
          </a:p>
          <a:p>
            <a:pPr marL="358835" lvl="1" indent="-285750" rtl="0">
              <a:buFont typeface="Arial" panose="020B0604020202020204" pitchFamily="34" charset="0"/>
              <a:buChar char="•"/>
            </a:pPr>
            <a:r>
              <a:rPr lang="fr-FR" dirty="0">
                <a:solidFill>
                  <a:srgbClr val="000000"/>
                </a:solidFill>
              </a:rPr>
              <a:t>Bloquer l'accès aux sites nouvellement infectés.</a:t>
            </a:r>
          </a:p>
          <a:p>
            <a:pPr marL="358835" lvl="1" indent="-285750" rtl="0">
              <a:buFont typeface="Arial" panose="020B0604020202020204" pitchFamily="34" charset="0"/>
              <a:buChar char="•"/>
            </a:pPr>
            <a:r>
              <a:rPr lang="fr-FR" dirty="0">
                <a:solidFill>
                  <a:srgbClr val="000000"/>
                </a:solidFill>
              </a:rPr>
              <a:t>chiffrez le contenu des e-mails sortants pour éviter la perte de données.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6249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27194" y="426720"/>
            <a:ext cx="8910125" cy="731837"/>
          </a:xfrm>
        </p:spPr>
        <p:txBody>
          <a:bodyPr/>
          <a:lstStyle/>
          <a:p>
            <a:pPr rtl="0">
              <a:lnSpc>
                <a:spcPct val="150000"/>
              </a:lnSpc>
            </a:pPr>
            <a:r>
              <a:rPr lang="fr-FR" sz="1600" dirty="0"/>
              <a:t>La sécurité des terminaux</a:t>
            </a:r>
            <a:r>
              <a:rPr lang="en-US" dirty="0"/>
              <a:t/>
            </a:r>
            <a:br>
              <a:rPr lang="en-US" dirty="0"/>
            </a:br>
            <a:r>
              <a:rPr lang="fr-FR" sz="2400" dirty="0"/>
              <a:t>Appliance pour la sécurité de la messagerie électronique Cisco</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A3D5E8D4-6382-47F5-BEAB-D7AFE6B0D403}"/>
              </a:ext>
            </a:extLst>
          </p:cNvPr>
          <p:cNvSpPr>
            <a:spLocks noGrp="1"/>
          </p:cNvSpPr>
          <p:nvPr>
            <p:ph idx="1"/>
          </p:nvPr>
        </p:nvSpPr>
        <p:spPr>
          <a:xfrm>
            <a:off x="436562" y="1374261"/>
            <a:ext cx="8280057" cy="2786259"/>
          </a:xfrm>
        </p:spPr>
        <p:txBody>
          <a:bodyPr/>
          <a:lstStyle/>
          <a:p>
            <a:pPr marL="285750" indent="-285750" algn="l" rtl="0">
              <a:buFont typeface="Arial" panose="020B0604020202020204" pitchFamily="34" charset="0"/>
              <a:buChar char="•"/>
            </a:pPr>
            <a:r>
              <a:rPr lang="fr-FR" sz="1400" dirty="0" err="1">
                <a:solidFill>
                  <a:srgbClr val="000000"/>
                </a:solidFill>
              </a:rPr>
              <a:t>L'appliance</a:t>
            </a:r>
            <a:r>
              <a:rPr lang="fr-FR" sz="1400" dirty="0">
                <a:solidFill>
                  <a:srgbClr val="000000"/>
                </a:solidFill>
              </a:rPr>
              <a:t> de sécurité Web Cisco (WSA) est une technologie d'atténuation des menaces Web. Il aide les organisations à relever les défis de la sécurisation et du contrôle du trafic Web. </a:t>
            </a:r>
          </a:p>
          <a:p>
            <a:pPr marL="285750" indent="-285750" algn="l" rtl="0">
              <a:buFont typeface="Arial" panose="020B0604020202020204" pitchFamily="34" charset="0"/>
              <a:buChar char="•"/>
            </a:pPr>
            <a:r>
              <a:rPr lang="fr-FR" sz="1400" dirty="0">
                <a:solidFill>
                  <a:srgbClr val="000000"/>
                </a:solidFill>
              </a:rPr>
              <a:t>Cisco WSA combine une protection avancée contre les logiciels malveillants, la visibilité et le contrôle des applications, des contrôles de politique d'utilisation acceptable et des rapports.</a:t>
            </a:r>
          </a:p>
          <a:p>
            <a:pPr marL="285750" indent="-285750" algn="l" rtl="0">
              <a:buFont typeface="Arial" panose="020B0604020202020204" pitchFamily="34" charset="0"/>
              <a:buChar char="•"/>
            </a:pPr>
            <a:r>
              <a:rPr lang="fr-FR" sz="1400" dirty="0">
                <a:solidFill>
                  <a:srgbClr val="000000"/>
                </a:solidFill>
              </a:rPr>
              <a:t>Cisco WSA offre un contrôle complet sur la façon dont les utilisateurs accèdent à Internet. Certaines fonctionnalités et applications, comme le chat, la messagerie, la vidéo et l’audio, peuvent être autorisées, limité avec le temps et de bande passante, ou bloquées, selon les besoins de l’organisation. </a:t>
            </a:r>
          </a:p>
          <a:p>
            <a:pPr marL="285750" indent="-285750" algn="l" rtl="0">
              <a:buFont typeface="Arial" panose="020B0604020202020204" pitchFamily="34" charset="0"/>
              <a:buChar char="•"/>
            </a:pPr>
            <a:r>
              <a:rPr lang="fr-FR" sz="1400" dirty="0">
                <a:solidFill>
                  <a:srgbClr val="000000"/>
                </a:solidFill>
              </a:rPr>
              <a:t>Le WSA peut effectuer la liste noire des URL, le filtrage des URL, l'analyse des logiciels malveillants, la catégorisation des URL, le filtrage des applications Web et le chiffrement et le déchiffrement du trafic Web.</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140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pPr rtl="0"/>
            <a:r>
              <a:rPr lang="fr-FR" sz="4000" dirty="0" smtClean="0">
                <a:solidFill>
                  <a:schemeClr val="accent5">
                    <a:lumMod val="40000"/>
                    <a:lumOff val="60000"/>
                  </a:schemeClr>
                </a:solidFill>
              </a:rPr>
              <a:t>10.2 Le </a:t>
            </a:r>
            <a:r>
              <a:rPr lang="fr-FR" sz="4000" dirty="0">
                <a:solidFill>
                  <a:schemeClr val="accent5">
                    <a:lumMod val="40000"/>
                    <a:lumOff val="60000"/>
                  </a:schemeClr>
                </a:solidFill>
              </a:rPr>
              <a:t>contrôle d'accès</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83820" y="114300"/>
            <a:ext cx="8345488" cy="731837"/>
          </a:xfrm>
        </p:spPr>
        <p:txBody>
          <a:bodyPr/>
          <a:lstStyle/>
          <a:p>
            <a:pPr rtl="0">
              <a:lnSpc>
                <a:spcPct val="150000"/>
              </a:lnSpc>
            </a:pPr>
            <a:r>
              <a:rPr lang="fr-FR" sz="1600" dirty="0"/>
              <a:t>Le contrôle d’accès</a:t>
            </a:r>
            <a:r>
              <a:rPr lang="en-US" dirty="0"/>
              <a:t/>
            </a:r>
            <a:br>
              <a:rPr lang="en-US" dirty="0"/>
            </a:br>
            <a:r>
              <a:rPr lang="fr-FR" sz="2400" dirty="0"/>
              <a:t>Authentification avec un mot de passe local</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03C9973F-CE82-4083-8DDD-A0DA84502960}"/>
              </a:ext>
            </a:extLst>
          </p:cNvPr>
          <p:cNvSpPr>
            <a:spLocks noGrp="1"/>
          </p:cNvSpPr>
          <p:nvPr>
            <p:ph idx="1"/>
          </p:nvPr>
        </p:nvSpPr>
        <p:spPr>
          <a:xfrm>
            <a:off x="109610" y="893464"/>
            <a:ext cx="8345488" cy="548323"/>
          </a:xfrm>
        </p:spPr>
        <p:txBody>
          <a:bodyPr/>
          <a:lstStyle/>
          <a:p>
            <a:pPr marL="0" indent="0" algn="l" rtl="0"/>
            <a:r>
              <a:rPr lang="fr-FR" sz="1400" dirty="0">
                <a:solidFill>
                  <a:srgbClr val="000000"/>
                </a:solidFill>
              </a:rPr>
              <a:t>De nombreux types d'authentification peuvent être effectués sur des périphériques réseau, et chaque méthode offre différents niveaux de sécurité. </a:t>
            </a:r>
          </a:p>
        </p:txBody>
      </p:sp>
      <p:sp>
        <p:nvSpPr>
          <p:cNvPr id="5" name="Content Placeholder 3">
            <a:extLst>
              <a:ext uri="{FF2B5EF4-FFF2-40B4-BE49-F238E27FC236}">
                <a16:creationId xmlns:a16="http://schemas.microsoft.com/office/drawing/2014/main" xmlns:c15="http://schemas.microsoft.com/office/drawing/2012/chart" xmlns:c="http://schemas.openxmlformats.org/drawingml/2006/chart" xmlns="" id="{72153A09-85FF-4ACB-8507-A7BA6E0BB06B}"/>
              </a:ext>
            </a:extLst>
          </p:cNvPr>
          <p:cNvSpPr txBox="1">
            <a:spLocks/>
          </p:cNvSpPr>
          <p:nvPr/>
        </p:nvSpPr>
        <p:spPr>
          <a:xfrm>
            <a:off x="175844" y="1603885"/>
            <a:ext cx="6075485"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rtl="0"/>
            <a:r>
              <a:rPr lang="fr-FR" sz="1400" dirty="0">
                <a:solidFill>
                  <a:srgbClr val="000000"/>
                </a:solidFill>
              </a:rPr>
              <a:t>La méthode d'authentification d'accès à distance la plus simple est de configurer une combinaison d'identifiant et de mot de passe sur la console, les lignes </a:t>
            </a:r>
            <a:r>
              <a:rPr lang="fr-FR" sz="1400" dirty="0" err="1">
                <a:solidFill>
                  <a:srgbClr val="000000"/>
                </a:solidFill>
              </a:rPr>
              <a:t>vty</a:t>
            </a:r>
            <a:r>
              <a:rPr lang="fr-FR" sz="1400" dirty="0">
                <a:solidFill>
                  <a:srgbClr val="000000"/>
                </a:solidFill>
              </a:rPr>
              <a:t> et les ports auxiliaires.</a:t>
            </a:r>
          </a:p>
          <a:p>
            <a:pPr marL="0" indent="0" algn="l"/>
            <a:endParaRPr lang="en-CA" sz="1400" dirty="0">
              <a:solidFill>
                <a:srgbClr val="000000"/>
              </a:solidFill>
            </a:endParaRPr>
          </a:p>
          <a:p>
            <a:pPr marL="0" indent="0" algn="l" rtl="0"/>
            <a:r>
              <a:rPr lang="fr-FR" sz="1400" dirty="0">
                <a:solidFill>
                  <a:srgbClr val="000000"/>
                </a:solidFill>
              </a:rPr>
              <a:t>SSH est une forme d'accès à distance plus sécurisée:</a:t>
            </a:r>
          </a:p>
          <a:p>
            <a:pPr marL="244535" lvl="1" indent="-171450" rtl="0">
              <a:buFont typeface="Arial" panose="020B0604020202020204" pitchFamily="34" charset="0"/>
              <a:buChar char="•"/>
            </a:pPr>
            <a:r>
              <a:rPr lang="fr-FR" dirty="0">
                <a:solidFill>
                  <a:srgbClr val="000000"/>
                </a:solidFill>
              </a:rPr>
              <a:t>Il nécessite un nom d'utilisateur et un mot de passe.</a:t>
            </a:r>
          </a:p>
          <a:p>
            <a:pPr marL="244535" lvl="1" indent="-171450" rtl="0">
              <a:buFont typeface="Arial" panose="020B0604020202020204" pitchFamily="34" charset="0"/>
              <a:buChar char="•"/>
            </a:pPr>
            <a:r>
              <a:rPr lang="fr-FR" dirty="0">
                <a:solidFill>
                  <a:srgbClr val="000000"/>
                </a:solidFill>
              </a:rPr>
              <a:t>Le nom d'utilisateur et le mot de passe peuvent être authentifiés locale.</a:t>
            </a:r>
          </a:p>
          <a:p>
            <a:pPr marL="171450" indent="-171450" algn="l">
              <a:buFont typeface="Arial" panose="020B0604020202020204" pitchFamily="34" charset="0"/>
              <a:buChar char="•"/>
            </a:pPr>
            <a:endParaRPr lang="en-CA" sz="1400" dirty="0">
              <a:solidFill>
                <a:srgbClr val="000000"/>
              </a:solidFill>
            </a:endParaRPr>
          </a:p>
          <a:p>
            <a:pPr marL="0" indent="0" algn="l" rtl="0"/>
            <a:r>
              <a:rPr lang="fr-FR" sz="1400" dirty="0">
                <a:solidFill>
                  <a:srgbClr val="000000"/>
                </a:solidFill>
              </a:rPr>
              <a:t>La méthode de la base de données locale a certaines limites :</a:t>
            </a:r>
          </a:p>
          <a:p>
            <a:pPr marL="244535" lvl="1" indent="-171450" rtl="0">
              <a:buFont typeface="Arial" panose="020B0604020202020204" pitchFamily="34" charset="0"/>
              <a:buChar char="•"/>
            </a:pPr>
            <a:r>
              <a:rPr lang="fr-FR" dirty="0">
                <a:solidFill>
                  <a:srgbClr val="000000"/>
                </a:solidFill>
              </a:rPr>
              <a:t>Les comptes d'utilisateurs doivent être configurés localement sur chaque périphérique qui n'est pas évolutif.</a:t>
            </a:r>
          </a:p>
          <a:p>
            <a:pPr marL="244535" lvl="1" indent="-171450" rtl="0">
              <a:buFont typeface="Arial" panose="020B0604020202020204" pitchFamily="34" charset="0"/>
              <a:buChar char="•"/>
            </a:pPr>
            <a:r>
              <a:rPr lang="fr-FR" dirty="0">
                <a:solidFill>
                  <a:srgbClr val="000000"/>
                </a:solidFill>
              </a:rPr>
              <a:t>La méthode ne fournit aucune méthode d'authentification de secours. </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7FFDAF46-C269-4B44-A171-8A301B4C0045}"/>
              </a:ext>
            </a:extLst>
          </p:cNvPr>
          <p:cNvPicPr>
            <a:picLocks noChangeAspect="1"/>
          </p:cNvPicPr>
          <p:nvPr/>
        </p:nvPicPr>
        <p:blipFill>
          <a:blip r:embed="rId3"/>
          <a:stretch>
            <a:fillRect/>
          </a:stretch>
        </p:blipFill>
        <p:spPr>
          <a:xfrm>
            <a:off x="6529007" y="1327646"/>
            <a:ext cx="1981302" cy="552478"/>
          </a:xfrm>
          <a:prstGeom prst="rect">
            <a:avLst/>
          </a:prstGeom>
        </p:spPr>
      </p:pic>
      <p:pic>
        <p:nvPicPr>
          <p:cNvPr id="6" name="Picture 5">
            <a:extLst>
              <a:ext uri="{FF2B5EF4-FFF2-40B4-BE49-F238E27FC236}">
                <a16:creationId xmlns:a16="http://schemas.microsoft.com/office/drawing/2014/main" xmlns:c15="http://schemas.microsoft.com/office/drawing/2012/chart" xmlns:c="http://schemas.openxmlformats.org/drawingml/2006/chart" xmlns="" id="{D027A625-C943-4271-BCA2-3EC7E2E7D240}"/>
              </a:ext>
            </a:extLst>
          </p:cNvPr>
          <p:cNvPicPr>
            <a:picLocks noChangeAspect="1"/>
          </p:cNvPicPr>
          <p:nvPr/>
        </p:nvPicPr>
        <p:blipFill>
          <a:blip r:embed="rId4"/>
          <a:stretch>
            <a:fillRect/>
          </a:stretch>
        </p:blipFill>
        <p:spPr>
          <a:xfrm>
            <a:off x="5578424" y="2109054"/>
            <a:ext cx="3393831" cy="1061301"/>
          </a:xfrm>
          <a:prstGeom prst="rect">
            <a:avLst/>
          </a:prstGeom>
        </p:spPr>
      </p:pic>
    </p:spTree>
    <p:extLst>
      <p:ext uri="{BB962C8B-B14F-4D97-AF65-F5344CB8AC3E}">
        <p14:creationId xmlns:p14="http://schemas.microsoft.com/office/powerpoint/2010/main" val="28016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243840" y="327660"/>
            <a:ext cx="8345488" cy="731837"/>
          </a:xfrm>
        </p:spPr>
        <p:txBody>
          <a:bodyPr/>
          <a:lstStyle/>
          <a:p>
            <a:pPr rtl="0"/>
            <a:r>
              <a:rPr lang="fr-FR" sz="1600" dirty="0"/>
              <a:t>Contrôle </a:t>
            </a:r>
            <a:r>
              <a:rPr lang="fr-FR" sz="1600" dirty="0" smtClean="0"/>
              <a:t>d'accès</a:t>
            </a:r>
            <a:br>
              <a:rPr lang="fr-FR" sz="1600" dirty="0" smtClean="0"/>
            </a:br>
            <a:r>
              <a:rPr lang="en-US" sz="1600" dirty="0"/>
              <a:t/>
            </a:r>
            <a:br>
              <a:rPr lang="en-US" sz="1600" dirty="0"/>
            </a:br>
            <a:r>
              <a:rPr lang="fr-FR" sz="2400" dirty="0"/>
              <a:t>les Composants AAA</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B87D6B45-365E-4860-9505-8F730D264CC8}"/>
              </a:ext>
            </a:extLst>
          </p:cNvPr>
          <p:cNvSpPr>
            <a:spLocks noGrp="1"/>
          </p:cNvSpPr>
          <p:nvPr>
            <p:ph idx="1"/>
          </p:nvPr>
        </p:nvSpPr>
        <p:spPr>
          <a:xfrm>
            <a:off x="474662" y="1295717"/>
            <a:ext cx="8280057" cy="1942783"/>
          </a:xfrm>
        </p:spPr>
        <p:txBody>
          <a:bodyPr/>
          <a:lstStyle/>
          <a:p>
            <a:pPr marL="0" indent="0" algn="l" rtl="0"/>
            <a:r>
              <a:rPr lang="fr-FR" sz="1400" dirty="0">
                <a:solidFill>
                  <a:srgbClr val="000000"/>
                </a:solidFill>
              </a:rPr>
              <a:t>AAA signifie Authentification, Autorisation et Comptabilité et fournit le cadre principal pour configurer le contrôle d'accès sur un périphérique réseau. </a:t>
            </a:r>
          </a:p>
          <a:p>
            <a:pPr marL="342900" indent="-342900" algn="l">
              <a:buFont typeface="Arial" panose="020B0604020202020204" pitchFamily="34" charset="0"/>
              <a:buChar char="•"/>
            </a:pPr>
            <a:endParaRPr lang="en-US" sz="1400" dirty="0">
              <a:solidFill>
                <a:srgbClr val="000000"/>
              </a:solidFill>
            </a:endParaRPr>
          </a:p>
          <a:p>
            <a:pPr marL="0" indent="0" algn="l" rtl="0"/>
            <a:r>
              <a:rPr lang="fr-FR" sz="1400" dirty="0">
                <a:solidFill>
                  <a:srgbClr val="000000"/>
                </a:solidFill>
              </a:rPr>
              <a:t>L'AAA est un moyen de contrôle qui est autorisé à accéder à un réseau (authentifier), ce qu'ils peuvent faire pendant qu'ils sont là (autoriser), et de vérifier les actions effectuées lors de l'accès au réseau (comptabilité).</a:t>
            </a:r>
          </a:p>
        </p:txBody>
      </p:sp>
    </p:spTree>
    <p:extLst>
      <p:ext uri="{BB962C8B-B14F-4D97-AF65-F5344CB8AC3E}">
        <p14:creationId xmlns:p14="http://schemas.microsoft.com/office/powerpoint/2010/main" val="2686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pPr rtl="0"/>
            <a:r>
              <a:rPr lang="fr-FR"/>
              <a:t>Instructor Materials – Module 10 Planning Guide</a:t>
            </a:r>
          </a:p>
        </p:txBody>
      </p:sp>
      <p:sp>
        <p:nvSpPr>
          <p:cNvPr id="4099" name="Rectangle 34"/>
          <p:cNvSpPr>
            <a:spLocks noGrp="1" noChangeArrowheads="1"/>
          </p:cNvSpPr>
          <p:nvPr>
            <p:ph idx="1"/>
          </p:nvPr>
        </p:nvSpPr>
        <p:spPr>
          <a:xfrm>
            <a:off x="145357" y="808180"/>
            <a:ext cx="8998642" cy="3193936"/>
          </a:xfrm>
        </p:spPr>
        <p:txBody>
          <a:bodyPr/>
          <a:lstStyle/>
          <a:p>
            <a:pPr marL="0" indent="0" rtl="0">
              <a:buNone/>
            </a:pPr>
            <a:r>
              <a:rPr lang="fr-FR"/>
              <a:t>This PowerPoint deck is divided in two parts:</a:t>
            </a:r>
          </a:p>
          <a:p>
            <a:pPr rtl="0">
              <a:buFont typeface="Arial" panose="020B0604020202020204" pitchFamily="34" charset="0"/>
              <a:buChar char="•"/>
            </a:pPr>
            <a:r>
              <a:rPr lang="fr-FR"/>
              <a:t>Instructor Planning Guide</a:t>
            </a:r>
          </a:p>
          <a:p>
            <a:pPr lvl="1" rtl="0"/>
            <a:r>
              <a:rPr lang="fr-FR"/>
              <a:t>Information to help you become familiar with the module</a:t>
            </a:r>
          </a:p>
          <a:p>
            <a:pPr lvl="1" rtl="0"/>
            <a:r>
              <a:rPr lang="fr-FR"/>
              <a:t>Teaching aids</a:t>
            </a:r>
          </a:p>
          <a:p>
            <a:pPr rtl="0">
              <a:buFont typeface="Arial" panose="020B0604020202020204" pitchFamily="34" charset="0"/>
              <a:buChar char="•"/>
            </a:pPr>
            <a:r>
              <a:rPr lang="fr-FR"/>
              <a:t>Instructor Class Presentation</a:t>
            </a:r>
          </a:p>
          <a:p>
            <a:pPr lvl="1" rtl="0"/>
            <a:r>
              <a:rPr lang="fr-FR"/>
              <a:t>Optional slides that you can use in the classroom</a:t>
            </a:r>
          </a:p>
          <a:p>
            <a:pPr lvl="1" rtl="0"/>
            <a:r>
              <a:rPr lang="fr-FR"/>
              <a:t>Begins on slide # 9</a:t>
            </a:r>
          </a:p>
          <a:p>
            <a:pPr marL="142875" lvl="1" indent="0" algn="ctr" rtl="0">
              <a:buNone/>
            </a:pPr>
            <a:r>
              <a:rPr lang="fr-FR" sz="1600" b="1"/>
              <a:t>Note</a:t>
            </a:r>
            <a:r>
              <a:rPr lang="fr-FR" sz="1600"/>
              <a:t>: Remove the Planning Guide from this presentation before sharing with anyone.</a:t>
            </a:r>
          </a:p>
          <a:p>
            <a:pPr marL="0" indent="0" rtl="0">
              <a:buNone/>
            </a:pPr>
            <a:r>
              <a:rPr lang="fr-FR" sz="1600" b="1">
                <a:solidFill>
                  <a:schemeClr val="accent4"/>
                </a:solidFill>
              </a:rPr>
              <a:t>For additional help and resources go to the Instructor Home Page and Course Resources for this course. You also can visit the professional development site on netacad.com, the official Cisco Networking Academy Facebook page, or Instructor Only FB group.</a:t>
            </a:r>
          </a:p>
        </p:txBody>
      </p:sp>
    </p:spTree>
    <p:custDataLst>
      <p:tags r:id="rId1"/>
    </p:custDataLst>
    <p:extLst>
      <p:ext uri="{BB962C8B-B14F-4D97-AF65-F5344CB8AC3E}">
        <p14:creationId xmlns:p14="http://schemas.microsoft.com/office/powerpoint/2010/main" val="347041345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228601" y="228600"/>
            <a:ext cx="8345488" cy="599952"/>
          </a:xfrm>
        </p:spPr>
        <p:txBody>
          <a:bodyPr/>
          <a:lstStyle/>
          <a:p>
            <a:pPr rtl="0">
              <a:lnSpc>
                <a:spcPct val="150000"/>
              </a:lnSpc>
            </a:pPr>
            <a:r>
              <a:rPr lang="fr-FR" sz="1600" dirty="0"/>
              <a:t>Le contrôle </a:t>
            </a:r>
            <a:r>
              <a:rPr lang="fr-FR" sz="1600" dirty="0" smtClean="0"/>
              <a:t>d'accès</a:t>
            </a:r>
            <a:r>
              <a:rPr lang="en-US" sz="1600" dirty="0" smtClean="0"/>
              <a:t/>
            </a:r>
            <a:br>
              <a:rPr lang="en-US" sz="1600" dirty="0" smtClean="0"/>
            </a:br>
            <a:r>
              <a:rPr lang="fr-FR" sz="2400" dirty="0" smtClean="0"/>
              <a:t>L'authentification</a:t>
            </a:r>
            <a:endParaRPr lang="fr-FR" sz="2400" dirty="0"/>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5C1F8BF2-0F01-40AC-9598-B0E7AEC1C86D}"/>
              </a:ext>
            </a:extLst>
          </p:cNvPr>
          <p:cNvSpPr>
            <a:spLocks noGrp="1"/>
          </p:cNvSpPr>
          <p:nvPr>
            <p:ph idx="1"/>
          </p:nvPr>
        </p:nvSpPr>
        <p:spPr>
          <a:xfrm>
            <a:off x="76200" y="1000882"/>
            <a:ext cx="9067800" cy="3689897"/>
          </a:xfrm>
        </p:spPr>
        <p:txBody>
          <a:bodyPr/>
          <a:lstStyle/>
          <a:p>
            <a:pPr marL="0" indent="0" algn="l" rtl="0"/>
            <a:r>
              <a:rPr lang="fr-FR" sz="1400" dirty="0">
                <a:solidFill>
                  <a:srgbClr val="000000"/>
                </a:solidFill>
              </a:rPr>
              <a:t>L'authentification locale et l'authentification par serveur sont deux méthodes courantes de mise en œuvre de l'authentification AAA.</a:t>
            </a:r>
          </a:p>
          <a:p>
            <a:pPr marL="0" indent="0" algn="l" rtl="0"/>
            <a:r>
              <a:rPr lang="fr-FR" sz="1400" b="1" dirty="0" smtClean="0">
                <a:solidFill>
                  <a:srgbClr val="000000"/>
                </a:solidFill>
              </a:rPr>
              <a:t>L’authentification </a:t>
            </a:r>
            <a:r>
              <a:rPr lang="fr-FR" sz="1400" b="1" dirty="0">
                <a:solidFill>
                  <a:srgbClr val="000000"/>
                </a:solidFill>
              </a:rPr>
              <a:t>AAA locale: </a:t>
            </a:r>
          </a:p>
          <a:p>
            <a:pPr marL="342900" indent="-342900" algn="l" rtl="0">
              <a:buFont typeface="Arial" panose="020B0604020202020204" pitchFamily="34" charset="0"/>
              <a:buChar char="•"/>
            </a:pPr>
            <a:r>
              <a:rPr lang="fr-FR" sz="1400" dirty="0">
                <a:solidFill>
                  <a:srgbClr val="000000"/>
                </a:solidFill>
              </a:rPr>
              <a:t>Est un méthode qui stocke les noms d'utilisateur et les mots de passe localement dans un périphérique réseau (par exemple le routeur Cisco). </a:t>
            </a:r>
          </a:p>
          <a:p>
            <a:pPr marL="342900" indent="-342900" algn="l" rtl="0">
              <a:buFont typeface="Arial" panose="020B0604020202020204" pitchFamily="34" charset="0"/>
              <a:buChar char="•"/>
            </a:pPr>
            <a:r>
              <a:rPr lang="fr-FR" sz="1400" dirty="0">
                <a:solidFill>
                  <a:srgbClr val="000000"/>
                </a:solidFill>
              </a:rPr>
              <a:t>Les utilisateurs s'authentifient contre la base de données locale. </a:t>
            </a:r>
          </a:p>
          <a:p>
            <a:pPr marL="342900" indent="-342900" algn="l" rtl="0">
              <a:buFont typeface="Arial" panose="020B0604020202020204" pitchFamily="34" charset="0"/>
              <a:buChar char="•"/>
            </a:pPr>
            <a:r>
              <a:rPr lang="fr-FR" sz="1400" dirty="0">
                <a:solidFill>
                  <a:srgbClr val="000000"/>
                </a:solidFill>
              </a:rPr>
              <a:t>L'authentification AAA locale est idéale pour les réseaux de petite taille.</a:t>
            </a:r>
          </a:p>
          <a:p>
            <a:pPr marL="342900" indent="-342900" algn="l">
              <a:buFont typeface="Arial" panose="020B0604020202020204" pitchFamily="34" charset="0"/>
              <a:buChar char="•"/>
            </a:pPr>
            <a:endParaRPr lang="en-US" sz="1400" b="1" dirty="0">
              <a:solidFill>
                <a:srgbClr val="000000"/>
              </a:solidFill>
            </a:endParaRPr>
          </a:p>
          <a:p>
            <a:pPr marL="0" indent="0" algn="l" rtl="0"/>
            <a:r>
              <a:rPr lang="fr-FR" sz="1400" b="1" dirty="0">
                <a:solidFill>
                  <a:srgbClr val="000000"/>
                </a:solidFill>
              </a:rPr>
              <a:t>L'authentification AAA basée sur le serveur : </a:t>
            </a:r>
          </a:p>
          <a:p>
            <a:pPr marL="342900" indent="-342900" algn="l" rtl="0">
              <a:buFont typeface="Arial" panose="020B0604020202020204" pitchFamily="34" charset="0"/>
              <a:buChar char="•"/>
            </a:pPr>
            <a:r>
              <a:rPr lang="fr-FR" sz="1400" dirty="0">
                <a:solidFill>
                  <a:srgbClr val="000000"/>
                </a:solidFill>
              </a:rPr>
              <a:t>Avec la méthode basée sur le serveur, le routeur accède à un serveur AAA central. </a:t>
            </a:r>
          </a:p>
          <a:p>
            <a:pPr marL="342900" indent="-342900" algn="l" rtl="0">
              <a:buFont typeface="Arial" panose="020B0604020202020204" pitchFamily="34" charset="0"/>
              <a:buChar char="•"/>
            </a:pPr>
            <a:r>
              <a:rPr lang="fr-FR" sz="1400" dirty="0">
                <a:solidFill>
                  <a:srgbClr val="000000"/>
                </a:solidFill>
              </a:rPr>
              <a:t>Le serveur AAA contient les noms d'utilisateur et mot de passe pour tous les utilisateurs. </a:t>
            </a:r>
          </a:p>
          <a:p>
            <a:pPr marL="342900" indent="-342900" algn="l" rtl="0">
              <a:buFont typeface="Arial" panose="020B0604020202020204" pitchFamily="34" charset="0"/>
              <a:buChar char="•"/>
            </a:pPr>
            <a:r>
              <a:rPr lang="fr-FR" sz="1400" dirty="0">
                <a:solidFill>
                  <a:srgbClr val="000000"/>
                </a:solidFill>
              </a:rPr>
              <a:t>Le routeur utilise les protocoles RADIUS (Service utilisateur d'accès à distance par authentification) ou TACACS+ (Contrôleur d'accès aux terminaux Système de contrôle d'accès) pour communiquer avec le serveur AAA. </a:t>
            </a:r>
          </a:p>
          <a:p>
            <a:pPr marL="342900" indent="-342900" algn="l" rtl="0">
              <a:buFont typeface="Arial" panose="020B0604020202020204" pitchFamily="34" charset="0"/>
              <a:buChar char="•"/>
            </a:pPr>
            <a:r>
              <a:rPr lang="fr-FR" sz="1400" dirty="0">
                <a:solidFill>
                  <a:srgbClr val="000000"/>
                </a:solidFill>
              </a:rPr>
              <a:t>Lorsqu'il y a plusieurs routeurs et commutateurs, la méthode AAA basée sur le serveur est plus approprié.</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217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75846" y="254977"/>
            <a:ext cx="8345488" cy="731837"/>
          </a:xfrm>
        </p:spPr>
        <p:txBody>
          <a:bodyPr/>
          <a:lstStyle/>
          <a:p>
            <a:pPr rtl="0">
              <a:lnSpc>
                <a:spcPct val="150000"/>
              </a:lnSpc>
            </a:pPr>
            <a:r>
              <a:rPr lang="fr-FR" sz="1600" dirty="0"/>
              <a:t>Le contrôle d'accès</a:t>
            </a:r>
            <a:r>
              <a:rPr lang="en-US" sz="1600" dirty="0"/>
              <a:t/>
            </a:r>
            <a:br>
              <a:rPr lang="en-US" sz="1600" dirty="0"/>
            </a:br>
            <a:r>
              <a:rPr lang="fr-FR" sz="2400" dirty="0" smtClean="0"/>
              <a:t>L'autorisation</a:t>
            </a:r>
            <a:endParaRPr lang="fr-FR" sz="2400" dirty="0"/>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85A9BEB-1AEA-4323-931E-5E8EE2F82404}"/>
              </a:ext>
            </a:extLst>
          </p:cNvPr>
          <p:cNvSpPr>
            <a:spLocks noGrp="1"/>
          </p:cNvSpPr>
          <p:nvPr>
            <p:ph idx="1"/>
          </p:nvPr>
        </p:nvSpPr>
        <p:spPr>
          <a:xfrm>
            <a:off x="363879" y="1394777"/>
            <a:ext cx="8280057" cy="3689897"/>
          </a:xfrm>
        </p:spPr>
        <p:txBody>
          <a:bodyPr/>
          <a:lstStyle/>
          <a:p>
            <a:pPr marL="342900" indent="-342900" algn="l" rtl="0">
              <a:buFont typeface="Arial" panose="020B0604020202020204" pitchFamily="34" charset="0"/>
              <a:buChar char="•"/>
            </a:pPr>
            <a:r>
              <a:rPr lang="fr-FR" sz="1400" dirty="0">
                <a:solidFill>
                  <a:srgbClr val="000000"/>
                </a:solidFill>
              </a:rPr>
              <a:t>L'autorisation AAA est automatique et ne nécessite pas que les utilisateurs effectuent des étapes supplémentaires après l'authentification. </a:t>
            </a:r>
          </a:p>
          <a:p>
            <a:pPr marL="342900" indent="-342900" algn="l">
              <a:buFont typeface="Arial" panose="020B0604020202020204" pitchFamily="34" charset="0"/>
              <a:buChar char="•"/>
            </a:pPr>
            <a:endParaRPr lang="en-US" sz="1400" dirty="0">
              <a:solidFill>
                <a:srgbClr val="000000"/>
              </a:solidFill>
            </a:endParaRPr>
          </a:p>
          <a:p>
            <a:pPr marL="342900" indent="-342900" algn="l" rtl="0">
              <a:buFont typeface="Arial" panose="020B0604020202020204" pitchFamily="34" charset="0"/>
              <a:buChar char="•"/>
            </a:pPr>
            <a:r>
              <a:rPr lang="fr-FR" sz="1400" dirty="0">
                <a:solidFill>
                  <a:srgbClr val="000000"/>
                </a:solidFill>
              </a:rPr>
              <a:t>L'autorisation régit ce que les utilisateurs peuvent et ne peuvent pas faire sur le réseau après leur authentification.</a:t>
            </a:r>
          </a:p>
          <a:p>
            <a:pPr marL="342900" indent="-342900" algn="l">
              <a:buFont typeface="Arial" panose="020B0604020202020204" pitchFamily="34" charset="0"/>
              <a:buChar char="•"/>
            </a:pPr>
            <a:endParaRPr lang="en-US" sz="1400" dirty="0">
              <a:solidFill>
                <a:srgbClr val="000000"/>
              </a:solidFill>
            </a:endParaRPr>
          </a:p>
          <a:p>
            <a:pPr marL="342900" indent="-342900" algn="l" rtl="0">
              <a:buFont typeface="Arial" panose="020B0604020202020204" pitchFamily="34" charset="0"/>
              <a:buChar char="•"/>
            </a:pPr>
            <a:r>
              <a:rPr lang="fr-FR" sz="1400" dirty="0">
                <a:solidFill>
                  <a:srgbClr val="000000"/>
                </a:solidFill>
              </a:rPr>
              <a:t>L'autorisation utilise un ensemble d'attributs qui décrivent l'accès de l'utilisateur au réseau. Ces attributs sont utilisés par le serveur AAA pour déterminer les privilèges et les restrictions pour cet utilisateur.</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73169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85811" y="386275"/>
            <a:ext cx="8345488" cy="731837"/>
          </a:xfrm>
        </p:spPr>
        <p:txBody>
          <a:bodyPr/>
          <a:lstStyle/>
          <a:p>
            <a:pPr rtl="0">
              <a:lnSpc>
                <a:spcPct val="150000"/>
              </a:lnSpc>
            </a:pPr>
            <a:r>
              <a:rPr lang="fr-FR" sz="1600" dirty="0"/>
              <a:t>Le contrôle </a:t>
            </a:r>
            <a:r>
              <a:rPr lang="fr-FR" sz="1600" dirty="0" smtClean="0"/>
              <a:t>d'accès</a:t>
            </a:r>
            <a:r>
              <a:rPr lang="en-US" dirty="0"/>
              <a:t/>
            </a:r>
            <a:br>
              <a:rPr lang="en-US" dirty="0"/>
            </a:br>
            <a:r>
              <a:rPr lang="fr-FR" sz="2400" dirty="0"/>
              <a:t>La comptabilité</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C9EDFD36-0218-4B82-A94F-2CA9410BD403}"/>
              </a:ext>
            </a:extLst>
          </p:cNvPr>
          <p:cNvSpPr>
            <a:spLocks noGrp="1"/>
          </p:cNvSpPr>
          <p:nvPr>
            <p:ph idx="1"/>
          </p:nvPr>
        </p:nvSpPr>
        <p:spPr>
          <a:xfrm>
            <a:off x="483454" y="1268754"/>
            <a:ext cx="8280057" cy="3689897"/>
          </a:xfrm>
        </p:spPr>
        <p:txBody>
          <a:bodyPr/>
          <a:lstStyle/>
          <a:p>
            <a:pPr marL="0" indent="0" algn="l" rtl="0"/>
            <a:r>
              <a:rPr lang="fr-FR" sz="1400" dirty="0">
                <a:solidFill>
                  <a:srgbClr val="000000"/>
                </a:solidFill>
              </a:rPr>
              <a:t>La comptabilité AAA collecte et rapporte les données d'utilisation. Ces données peuvent être utilisées à des fins comme l'audit ou la facturation. Les données recueillies peuvent indiquer les heures de début et de fin des connexions, les commandes exécutées, le nombre de paquets et le nombre d'octets.</a:t>
            </a:r>
          </a:p>
          <a:p>
            <a:pPr marL="342900" indent="-342900" algn="l">
              <a:buFont typeface="Arial" panose="020B0604020202020204" pitchFamily="34" charset="0"/>
              <a:buChar char="•"/>
            </a:pPr>
            <a:endParaRPr lang="en-US" sz="1400" dirty="0">
              <a:solidFill>
                <a:srgbClr val="000000"/>
              </a:solidFill>
            </a:endParaRPr>
          </a:p>
          <a:p>
            <a:pPr marL="0" indent="0" algn="l" rtl="0"/>
            <a:r>
              <a:rPr lang="fr-FR" sz="1400" dirty="0">
                <a:solidFill>
                  <a:srgbClr val="000000"/>
                </a:solidFill>
              </a:rPr>
              <a:t>Une utilisation principale de la comptabilité est de la combiner avec l'authentification AAA. </a:t>
            </a:r>
          </a:p>
          <a:p>
            <a:pPr marL="415985" lvl="1" indent="-342900" rtl="0">
              <a:buFont typeface="Arial" panose="020B0604020202020204" pitchFamily="34" charset="0"/>
              <a:buChar char="•"/>
            </a:pPr>
            <a:r>
              <a:rPr lang="fr-FR" dirty="0">
                <a:solidFill>
                  <a:srgbClr val="000000"/>
                </a:solidFill>
              </a:rPr>
              <a:t>Le serveur AAA conserve un journal détaillé de ce que l'utilisateur authentifié fait exactement sur le périphérique, comme indiqué sur la figure. Ce journal comprend toutes les commandes EXEC et les commandes de configuration exécutées par l'utilisateur. </a:t>
            </a:r>
          </a:p>
          <a:p>
            <a:pPr marL="415985" lvl="1" indent="-342900" rtl="0">
              <a:buFont typeface="Arial" panose="020B0604020202020204" pitchFamily="34" charset="0"/>
              <a:buChar char="•"/>
            </a:pPr>
            <a:r>
              <a:rPr lang="fr-FR" dirty="0">
                <a:solidFill>
                  <a:srgbClr val="000000"/>
                </a:solidFill>
              </a:rPr>
              <a:t>Il contient de nombreux champs de données, à savoir le nom d'utilisateur, la date et l'heure ainsi que les commandes saisies par l'utilisateur. Ces informations sont utiles lors du dépannage des appareils. Il fournit aussi des preuves lorsque des individus commettent des actes malveillants.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9595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r>
              <a:rPr lang="fr-FR" sz="1600" dirty="0"/>
              <a:t>Contrôle </a:t>
            </a:r>
            <a:r>
              <a:rPr lang="fr-FR" sz="1600" dirty="0" smtClean="0"/>
              <a:t>d'accès</a:t>
            </a:r>
            <a:r>
              <a:rPr lang="en-US" dirty="0"/>
              <a:t> </a:t>
            </a:r>
            <a:r>
              <a:rPr lang="en-US" dirty="0" smtClean="0"/>
              <a:t/>
            </a:r>
            <a:br>
              <a:rPr lang="en-US" dirty="0" smtClean="0"/>
            </a:br>
            <a:r>
              <a:rPr lang="fr-FR" sz="2400" dirty="0" smtClean="0"/>
              <a:t>802.1X</a:t>
            </a:r>
            <a:endParaRPr lang="fr-FR" sz="2400" dirty="0"/>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7EA7A140-A893-48D6-8A79-1E62F8D58780}"/>
              </a:ext>
            </a:extLst>
          </p:cNvPr>
          <p:cNvSpPr>
            <a:spLocks noGrp="1"/>
          </p:cNvSpPr>
          <p:nvPr>
            <p:ph idx="1"/>
          </p:nvPr>
        </p:nvSpPr>
        <p:spPr>
          <a:xfrm>
            <a:off x="0" y="731837"/>
            <a:ext cx="8754719" cy="2900515"/>
          </a:xfrm>
        </p:spPr>
        <p:txBody>
          <a:bodyPr/>
          <a:lstStyle/>
          <a:p>
            <a:pPr marL="0" indent="0" algn="l" rtl="0"/>
            <a:r>
              <a:rPr lang="fr-FR" sz="1400" dirty="0">
                <a:solidFill>
                  <a:srgbClr val="000000"/>
                </a:solidFill>
              </a:rPr>
              <a:t>La norme IEEE 802.1X est un protocole de contrôle d'accès et d'authentification basé sur les ports. Ce protocole empêche les stations de travail non autorisées de se connecter à un réseau local via des ports de commutation accessibles au public. Avant de mettre à disposition les services offerts par le commutateur ou le LAN, le serveur d'authentification authentifie chaque station de travail connectée à un port de commutation</a:t>
            </a:r>
            <a:r>
              <a:rPr lang="fr-FR" sz="1400" dirty="0" smtClean="0">
                <a:solidFill>
                  <a:srgbClr val="000000"/>
                </a:solidFill>
              </a:rPr>
              <a:t>.</a:t>
            </a:r>
            <a:endParaRPr lang="en-US" sz="1400" dirty="0">
              <a:solidFill>
                <a:srgbClr val="000000"/>
              </a:solidFill>
            </a:endParaRPr>
          </a:p>
          <a:p>
            <a:pPr marL="0" indent="0" algn="l" rtl="0"/>
            <a:r>
              <a:rPr lang="fr-FR" sz="1400" dirty="0">
                <a:solidFill>
                  <a:srgbClr val="000000"/>
                </a:solidFill>
              </a:rPr>
              <a:t>Avec une authentification 802.1x basée sur les ports, les périphériques réseau ont des rôles spécifiques.</a:t>
            </a:r>
          </a:p>
          <a:p>
            <a:pPr marL="415985" lvl="1" indent="-342900" rtl="0">
              <a:buFont typeface="Arial" panose="020B0604020202020204" pitchFamily="34" charset="0"/>
              <a:buChar char="•"/>
            </a:pPr>
            <a:r>
              <a:rPr lang="fr-FR" b="1" dirty="0">
                <a:solidFill>
                  <a:srgbClr val="000000"/>
                </a:solidFill>
              </a:rPr>
              <a:t>Le client (Demandeur)</a:t>
            </a:r>
            <a:r>
              <a:rPr lang="fr-FR" dirty="0">
                <a:solidFill>
                  <a:srgbClr val="000000"/>
                </a:solidFill>
              </a:rPr>
              <a:t> - Il s'agit d'un appareil exécutant un logiciel client compatible 802.1X, qui est disponible pour les appareils câblés ou sans fil.</a:t>
            </a:r>
          </a:p>
          <a:p>
            <a:pPr marL="415985" lvl="1" indent="-342900" rtl="0">
              <a:buFont typeface="Arial" panose="020B0604020202020204" pitchFamily="34" charset="0"/>
              <a:buChar char="•"/>
            </a:pPr>
            <a:r>
              <a:rPr lang="fr-FR" b="1" dirty="0">
                <a:solidFill>
                  <a:srgbClr val="000000"/>
                </a:solidFill>
              </a:rPr>
              <a:t>Le commutateur (authentificateur)</a:t>
            </a:r>
            <a:r>
              <a:rPr lang="fr-FR" dirty="0">
                <a:solidFill>
                  <a:srgbClr val="000000"/>
                </a:solidFill>
              </a:rPr>
              <a:t> - Le commutateur peut servir d'intermédiaire entre le client et le serveur d'authentification. Il demande les informations d'identification du client, vérifie ces informations auprès du serveur d'authentification, puis transmet une réponse au client. Un autre périphérique qui pourrait faire office d'authentificateur est un point d'accès sans fil.</a:t>
            </a:r>
          </a:p>
          <a:p>
            <a:pPr marL="415985" lvl="1" indent="-342900" rtl="0">
              <a:buFont typeface="Arial" panose="020B0604020202020204" pitchFamily="34" charset="0"/>
              <a:buChar char="•"/>
            </a:pPr>
            <a:r>
              <a:rPr lang="fr-FR" b="1" dirty="0">
                <a:solidFill>
                  <a:srgbClr val="000000"/>
                </a:solidFill>
              </a:rPr>
              <a:t>Le Serveur d’authentification</a:t>
            </a:r>
            <a:r>
              <a:rPr lang="fr-FR" dirty="0">
                <a:solidFill>
                  <a:srgbClr val="000000"/>
                </a:solidFill>
              </a:rPr>
              <a:t> –Le serveur valide l'identité du client et informe le commutateur ou le point d'accès sans fil que le client est autorisé ou non à accéder au LAN et aux services de commutateur.</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xmlns:c15="http://schemas.microsoft.com/office/drawing/2012/chart" xmlns:c="http://schemas.openxmlformats.org/drawingml/2006/chart" xmlns="" id="{A84911CF-FD67-4279-BEC5-E3DCFECFE5B3}"/>
              </a:ext>
            </a:extLst>
          </p:cNvPr>
          <p:cNvPicPr>
            <a:picLocks noChangeAspect="1"/>
          </p:cNvPicPr>
          <p:nvPr/>
        </p:nvPicPr>
        <p:blipFill>
          <a:blip r:embed="rId3"/>
          <a:stretch>
            <a:fillRect/>
          </a:stretch>
        </p:blipFill>
        <p:spPr>
          <a:xfrm>
            <a:off x="1699260" y="4002689"/>
            <a:ext cx="4523703" cy="1140809"/>
          </a:xfrm>
          <a:prstGeom prst="rect">
            <a:avLst/>
          </a:prstGeom>
        </p:spPr>
      </p:pic>
    </p:spTree>
    <p:extLst>
      <p:ext uri="{BB962C8B-B14F-4D97-AF65-F5344CB8AC3E}">
        <p14:creationId xmlns:p14="http://schemas.microsoft.com/office/powerpoint/2010/main" val="17099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 y="1689100"/>
            <a:ext cx="8930639" cy="929640"/>
          </a:xfrm>
        </p:spPr>
        <p:txBody>
          <a:bodyPr/>
          <a:lstStyle/>
          <a:p>
            <a:pPr rtl="0"/>
            <a:r>
              <a:rPr lang="fr-FR" sz="4000" dirty="0">
                <a:solidFill>
                  <a:schemeClr val="accent5">
                    <a:lumMod val="40000"/>
                    <a:lumOff val="60000"/>
                  </a:schemeClr>
                </a:solidFill>
              </a:rPr>
              <a:t>10.3 Menaces de sécurité de couche 2</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6680" y="144780"/>
            <a:ext cx="8345488" cy="731837"/>
          </a:xfrm>
        </p:spPr>
        <p:txBody>
          <a:bodyPr/>
          <a:lstStyle/>
          <a:p>
            <a:pPr rtl="0">
              <a:lnSpc>
                <a:spcPct val="150000"/>
              </a:lnSpc>
            </a:pPr>
            <a:r>
              <a:rPr lang="fr-FR" sz="1600" dirty="0"/>
              <a:t>Menaces de sécurité de couche 2</a:t>
            </a:r>
            <a:r>
              <a:rPr lang="en-US" dirty="0"/>
              <a:t/>
            </a:r>
            <a:br>
              <a:rPr lang="en-US" dirty="0"/>
            </a:br>
            <a:r>
              <a:rPr lang="fr-FR" sz="2400" dirty="0"/>
              <a:t>Vulnérabilités de couche 2</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9D6EEE11-E390-48C9-B8AD-A5EEC852EA6A}"/>
              </a:ext>
            </a:extLst>
          </p:cNvPr>
          <p:cNvSpPr>
            <a:spLocks noGrp="1"/>
          </p:cNvSpPr>
          <p:nvPr>
            <p:ph idx="1"/>
          </p:nvPr>
        </p:nvSpPr>
        <p:spPr>
          <a:xfrm>
            <a:off x="68141" y="1012018"/>
            <a:ext cx="5023605" cy="3689897"/>
          </a:xfrm>
        </p:spPr>
        <p:txBody>
          <a:bodyPr/>
          <a:lstStyle/>
          <a:p>
            <a:pPr marL="0" indent="0" algn="l" rtl="0"/>
            <a:r>
              <a:rPr lang="fr-FR" sz="1400" dirty="0">
                <a:solidFill>
                  <a:srgbClr val="000000"/>
                </a:solidFill>
              </a:rPr>
              <a:t>Rappelons que le modèle de référence OSI est divisé en sept couches qui fonctionnent indépendamment les unes des autres. La figure montre la fonction de chaque couche et les éléments centraux qui peuvent être exploités.</a:t>
            </a:r>
          </a:p>
          <a:p>
            <a:pPr marL="0" indent="0" algn="l" rtl="0"/>
            <a:r>
              <a:rPr lang="fr-FR" sz="1400" dirty="0" smtClean="0">
                <a:solidFill>
                  <a:srgbClr val="000000"/>
                </a:solidFill>
              </a:rPr>
              <a:t>Les </a:t>
            </a:r>
            <a:r>
              <a:rPr lang="fr-FR" sz="1400" dirty="0">
                <a:solidFill>
                  <a:srgbClr val="000000"/>
                </a:solidFill>
              </a:rPr>
              <a:t>administrateurs du réseau implémentent régulièrement des solutions de sécurité pour protéger les éléments de la couche 3 à la couche 7. Ils utilisent des VPN, des pare-feu et des périphériques IPS pour protéger ces éléments. Cependant, si la couche 2 est compromise, toutes les couches supérieures sont aussi affectées. Par exemple, si un acteur de menace ayant accès au réseau interne a capturé des trames de couche 2, alors toute la sécurité mise en œuvre sur les couches ci-dessus serait inutile. L'acteur de menace pourrait causer de nombreux dommages à l'infrastructure réseau LAN de couche 2.</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ADD97C98-D5FE-4955-901B-4D7693B4153E}"/>
              </a:ext>
            </a:extLst>
          </p:cNvPr>
          <p:cNvPicPr>
            <a:picLocks noChangeAspect="1"/>
          </p:cNvPicPr>
          <p:nvPr/>
        </p:nvPicPr>
        <p:blipFill>
          <a:blip r:embed="rId3"/>
          <a:stretch>
            <a:fillRect/>
          </a:stretch>
        </p:blipFill>
        <p:spPr>
          <a:xfrm>
            <a:off x="5091746" y="1010157"/>
            <a:ext cx="3959201" cy="2684030"/>
          </a:xfrm>
          <a:prstGeom prst="rect">
            <a:avLst/>
          </a:prstGeom>
        </p:spPr>
      </p:pic>
    </p:spTree>
    <p:extLst>
      <p:ext uri="{BB962C8B-B14F-4D97-AF65-F5344CB8AC3E}">
        <p14:creationId xmlns:p14="http://schemas.microsoft.com/office/powerpoint/2010/main" val="30519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0"/>
            <a:ext cx="8345488" cy="731837"/>
          </a:xfrm>
        </p:spPr>
        <p:txBody>
          <a:bodyPr/>
          <a:lstStyle/>
          <a:p>
            <a:pPr rtl="0">
              <a:lnSpc>
                <a:spcPct val="100000"/>
              </a:lnSpc>
            </a:pPr>
            <a:r>
              <a:rPr lang="fr-FR" sz="1600" dirty="0"/>
              <a:t>Menaces de sécurité de couche 2</a:t>
            </a:r>
            <a:r>
              <a:rPr lang="en-US" dirty="0"/>
              <a:t/>
            </a:r>
            <a:br>
              <a:rPr lang="en-US" dirty="0"/>
            </a:br>
            <a:r>
              <a:rPr lang="fr-FR" sz="2400" dirty="0"/>
              <a:t>Les catégories d'attaque de commutateurs</a:t>
            </a:r>
          </a:p>
        </p:txBody>
      </p:sp>
      <p:sp>
        <p:nvSpPr>
          <p:cNvPr id="6" name="Content Placeholder 5">
            <a:extLst>
              <a:ext uri="{FF2B5EF4-FFF2-40B4-BE49-F238E27FC236}">
                <a16:creationId xmlns:a16="http://schemas.microsoft.com/office/drawing/2014/main" xmlns:c15="http://schemas.microsoft.com/office/drawing/2012/chart" xmlns:c="http://schemas.openxmlformats.org/drawingml/2006/chart" xmlns="" id="{07E04770-DC42-4A71-992B-9579F394C8B5}"/>
              </a:ext>
            </a:extLst>
          </p:cNvPr>
          <p:cNvSpPr>
            <a:spLocks noGrp="1"/>
          </p:cNvSpPr>
          <p:nvPr>
            <p:ph idx="1"/>
          </p:nvPr>
        </p:nvSpPr>
        <p:spPr>
          <a:xfrm>
            <a:off x="183466" y="698427"/>
            <a:ext cx="8526119" cy="1011238"/>
          </a:xfrm>
        </p:spPr>
        <p:txBody>
          <a:bodyPr/>
          <a:lstStyle/>
          <a:p>
            <a:pPr marL="0" indent="0" algn="l" rtl="0"/>
            <a:r>
              <a:rPr lang="fr-FR" sz="1400" dirty="0">
                <a:solidFill>
                  <a:srgbClr val="000000"/>
                </a:solidFill>
              </a:rPr>
              <a:t>La sécurité n'est aussi solide que le lien le plus faible du système, et la couche 2 est considérée comme ce lien faible. Cela est dû au fait que, les réseaux locaux étaient traditionnellement sous le contrôle administratif d'une seule organisation. Nous faisions intrinsèquement confiance à toutes les personnes et à tous les appareils connectés à notre réseau local. Aujourd'hui, avec le BYOD et des attaques plus sophistiquées, nos réseaux locaux sont devenus plus vulnérables à la pénétration.</a:t>
            </a:r>
          </a:p>
        </p:txBody>
      </p:sp>
      <p:graphicFrame>
        <p:nvGraphicFramePr>
          <p:cNvPr id="7" name="Table 7">
            <a:extLst>
              <a:ext uri="{FF2B5EF4-FFF2-40B4-BE49-F238E27FC236}">
                <a16:creationId xmlns:a16="http://schemas.microsoft.com/office/drawing/2014/main" xmlns:c15="http://schemas.microsoft.com/office/drawing/2012/chart" xmlns:c="http://schemas.openxmlformats.org/drawingml/2006/chart" xmlns="" id="{BA5E790A-570E-4B5F-8374-BABE6EF4DC2D}"/>
              </a:ext>
            </a:extLst>
          </p:cNvPr>
          <p:cNvGraphicFramePr>
            <a:graphicFrameLocks noGrp="1"/>
          </p:cNvGraphicFramePr>
          <p:nvPr>
            <p:extLst>
              <p:ext uri="{D42A27DB-BD31-4B8C-83A1-F6EECF244321}">
                <p14:modId xmlns:p14="http://schemas.microsoft.com/office/powerpoint/2010/main" val="628324370"/>
              </p:ext>
            </p:extLst>
          </p:nvPr>
        </p:nvGraphicFramePr>
        <p:xfrm>
          <a:off x="137160" y="1859280"/>
          <a:ext cx="8785860" cy="3224234"/>
        </p:xfrm>
        <a:graphic>
          <a:graphicData uri="http://schemas.openxmlformats.org/drawingml/2006/table">
            <a:tbl>
              <a:tblPr firstRow="1" bandRow="1">
                <a:tableStyleId>{5C22544A-7EE6-4342-B048-85BDC9FD1C3A}</a:tableStyleId>
              </a:tblPr>
              <a:tblGrid>
                <a:gridCol w="2748429">
                  <a:extLst>
                    <a:ext uri="{9D8B030D-6E8A-4147-A177-3AD203B41FA5}">
                      <a16:colId xmlns:a16="http://schemas.microsoft.com/office/drawing/2014/main" xmlns:c15="http://schemas.microsoft.com/office/drawing/2012/chart" xmlns:c="http://schemas.openxmlformats.org/drawingml/2006/chart" xmlns="" val="1487031909"/>
                    </a:ext>
                  </a:extLst>
                </a:gridCol>
                <a:gridCol w="6037431">
                  <a:extLst>
                    <a:ext uri="{9D8B030D-6E8A-4147-A177-3AD203B41FA5}">
                      <a16:colId xmlns:a16="http://schemas.microsoft.com/office/drawing/2014/main" xmlns:c15="http://schemas.microsoft.com/office/drawing/2012/chart" xmlns:c="http://schemas.openxmlformats.org/drawingml/2006/chart" xmlns="" val="2361683790"/>
                    </a:ext>
                  </a:extLst>
                </a:gridCol>
              </a:tblGrid>
              <a:tr h="224790">
                <a:tc>
                  <a:txBody>
                    <a:bodyPr/>
                    <a:lstStyle/>
                    <a:p>
                      <a:pPr algn="l" rtl="0" fontAlgn="ctr"/>
                      <a:r>
                        <a:rPr lang="fr-FR" b="1" dirty="0">
                          <a:effectLst/>
                        </a:rPr>
                        <a:t>Catégorie</a:t>
                      </a:r>
                    </a:p>
                  </a:txBody>
                  <a:tcPr marL="47625" marR="47625" marT="47625" marB="47625" anchor="ctr"/>
                </a:tc>
                <a:tc>
                  <a:txBody>
                    <a:bodyPr/>
                    <a:lstStyle/>
                    <a:p>
                      <a:pPr algn="l" rtl="0" fontAlgn="ctr"/>
                      <a:r>
                        <a:rPr lang="fr-FR" b="1">
                          <a:effectLst/>
                        </a:rPr>
                        <a:t>Exemples</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798506708"/>
                  </a:ext>
                </a:extLst>
              </a:tr>
              <a:tr h="289410">
                <a:tc>
                  <a:txBody>
                    <a:bodyPr/>
                    <a:lstStyle/>
                    <a:p>
                      <a:pPr rtl="0" fontAlgn="ctr"/>
                      <a:r>
                        <a:rPr lang="fr-FR" b="1">
                          <a:effectLst/>
                        </a:rPr>
                        <a:t>Les Attaques de table MAC</a:t>
                      </a:r>
                    </a:p>
                  </a:txBody>
                  <a:tcPr marL="47625" marR="47625" marT="47625" marB="47625" anchor="ctr"/>
                </a:tc>
                <a:tc>
                  <a:txBody>
                    <a:bodyPr/>
                    <a:lstStyle/>
                    <a:p>
                      <a:pPr rtl="0" fontAlgn="ctr"/>
                      <a:r>
                        <a:rPr lang="fr-FR" b="0" dirty="0">
                          <a:effectLst/>
                        </a:rPr>
                        <a:t>Il comprend les attaques par inondation de l'adresse MAC.</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970003718"/>
                  </a:ext>
                </a:extLst>
              </a:tr>
              <a:tr h="608888">
                <a:tc>
                  <a:txBody>
                    <a:bodyPr/>
                    <a:lstStyle/>
                    <a:p>
                      <a:pPr rtl="0" fontAlgn="ctr"/>
                      <a:r>
                        <a:rPr lang="fr-FR" b="1">
                          <a:effectLst/>
                        </a:rPr>
                        <a:t>Attaques de VLAN</a:t>
                      </a:r>
                    </a:p>
                  </a:txBody>
                  <a:tcPr marL="47625" marR="47625" marT="47625" marB="47625" anchor="ctr"/>
                </a:tc>
                <a:tc>
                  <a:txBody>
                    <a:bodyPr/>
                    <a:lstStyle/>
                    <a:p>
                      <a:pPr rtl="0" fontAlgn="ctr"/>
                      <a:r>
                        <a:rPr lang="fr-FR" b="0" dirty="0">
                          <a:effectLst/>
                        </a:rPr>
                        <a:t>Il comprend les attaques par saut et par revérifier VLAN. Il aussi comprend les attaques entre les périphériques sur un VLAN commun.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851904030"/>
                  </a:ext>
                </a:extLst>
              </a:tr>
              <a:tr h="432216">
                <a:tc>
                  <a:txBody>
                    <a:bodyPr/>
                    <a:lstStyle/>
                    <a:p>
                      <a:pPr rtl="0" fontAlgn="ctr"/>
                      <a:r>
                        <a:rPr lang="fr-FR" b="1">
                          <a:effectLst/>
                        </a:rPr>
                        <a:t>Attaques DHCP</a:t>
                      </a:r>
                    </a:p>
                  </a:txBody>
                  <a:tcPr marL="47625" marR="47625" marT="47625" marB="47625" anchor="ctr"/>
                </a:tc>
                <a:tc>
                  <a:txBody>
                    <a:bodyPr/>
                    <a:lstStyle/>
                    <a:p>
                      <a:pPr rtl="0" fontAlgn="ctr"/>
                      <a:r>
                        <a:rPr lang="fr-FR" b="0" dirty="0">
                          <a:effectLst/>
                        </a:rPr>
                        <a:t>Il comprend les attaques d'insuffisance DHCP et les attaques d'usurpation DHCP.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023516481"/>
                  </a:ext>
                </a:extLst>
              </a:tr>
              <a:tr h="432216">
                <a:tc>
                  <a:txBody>
                    <a:bodyPr/>
                    <a:lstStyle/>
                    <a:p>
                      <a:pPr rtl="0" fontAlgn="ctr"/>
                      <a:r>
                        <a:rPr lang="fr-FR" b="1">
                          <a:effectLst/>
                        </a:rPr>
                        <a:t>Les attaques ARP</a:t>
                      </a:r>
                    </a:p>
                  </a:txBody>
                  <a:tcPr marL="47625" marR="47625" marT="47625" marB="47625" anchor="ctr"/>
                </a:tc>
                <a:tc>
                  <a:txBody>
                    <a:bodyPr/>
                    <a:lstStyle/>
                    <a:p>
                      <a:pPr rtl="0" fontAlgn="ctr"/>
                      <a:r>
                        <a:rPr lang="fr-FR" b="0">
                          <a:effectLst/>
                        </a:rPr>
                        <a:t>Il comprend les attaques d'usurpation ARP et les attaques d'empoisonnement ARP.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106928135"/>
                  </a:ext>
                </a:extLst>
              </a:tr>
              <a:tr h="432216">
                <a:tc>
                  <a:txBody>
                    <a:bodyPr/>
                    <a:lstStyle/>
                    <a:p>
                      <a:pPr rtl="0" fontAlgn="ctr"/>
                      <a:r>
                        <a:rPr lang="fr-FR" b="1">
                          <a:effectLst/>
                        </a:rPr>
                        <a:t>Attaques par usurpation d'adresse</a:t>
                      </a:r>
                    </a:p>
                  </a:txBody>
                  <a:tcPr marL="47625" marR="47625" marT="47625" marB="47625" anchor="ctr"/>
                </a:tc>
                <a:tc>
                  <a:txBody>
                    <a:bodyPr/>
                    <a:lstStyle/>
                    <a:p>
                      <a:pPr rtl="0" fontAlgn="ctr"/>
                      <a:r>
                        <a:rPr lang="fr-FR" b="0">
                          <a:effectLst/>
                        </a:rPr>
                        <a:t>Il comprend les attaques d'usurpation d'adresse MAC et d'adresse IP.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219392657"/>
                  </a:ext>
                </a:extLst>
              </a:tr>
              <a:tr h="432216">
                <a:tc>
                  <a:txBody>
                    <a:bodyPr/>
                    <a:lstStyle/>
                    <a:p>
                      <a:pPr rtl="0" fontAlgn="ctr"/>
                      <a:r>
                        <a:rPr lang="fr-FR" b="1">
                          <a:effectLst/>
                        </a:rPr>
                        <a:t>Les attaques STP</a:t>
                      </a:r>
                    </a:p>
                  </a:txBody>
                  <a:tcPr marL="47625" marR="47625" marT="47625" marB="47625" anchor="ctr"/>
                </a:tc>
                <a:tc>
                  <a:txBody>
                    <a:bodyPr/>
                    <a:lstStyle/>
                    <a:p>
                      <a:pPr rtl="0" fontAlgn="ctr"/>
                      <a:r>
                        <a:rPr lang="fr-FR" b="0" dirty="0">
                          <a:effectLst/>
                        </a:rPr>
                        <a:t>Il comprend les attaques de manipulation du protocole </a:t>
                      </a:r>
                      <a:r>
                        <a:rPr lang="fr-FR" b="0" dirty="0" err="1">
                          <a:effectLst/>
                        </a:rPr>
                        <a:t>Spanning</a:t>
                      </a:r>
                      <a:r>
                        <a:rPr lang="fr-FR" b="0" dirty="0">
                          <a:effectLst/>
                        </a:rPr>
                        <a:t> </a:t>
                      </a:r>
                      <a:r>
                        <a:rPr lang="fr-FR" b="0" dirty="0" err="1">
                          <a:effectLst/>
                        </a:rPr>
                        <a:t>Tree</a:t>
                      </a:r>
                      <a:r>
                        <a:rPr lang="fr-FR" b="0" dirty="0">
                          <a:effectLst/>
                        </a:rPr>
                        <a:t>.</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044333517"/>
                  </a:ext>
                </a:extLst>
              </a:tr>
            </a:tbl>
          </a:graphicData>
        </a:graphic>
      </p:graphicFrame>
    </p:spTree>
    <p:extLst>
      <p:ext uri="{BB962C8B-B14F-4D97-AF65-F5344CB8AC3E}">
        <p14:creationId xmlns:p14="http://schemas.microsoft.com/office/powerpoint/2010/main" val="13536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37160" y="68580"/>
            <a:ext cx="8345488" cy="731837"/>
          </a:xfrm>
        </p:spPr>
        <p:txBody>
          <a:bodyPr/>
          <a:lstStyle/>
          <a:p>
            <a:pPr rtl="0">
              <a:lnSpc>
                <a:spcPct val="150000"/>
              </a:lnSpc>
            </a:pPr>
            <a:r>
              <a:rPr lang="fr-FR" sz="1600" dirty="0"/>
              <a:t>Menaces de sécurité de couche 2</a:t>
            </a:r>
            <a:r>
              <a:rPr lang="en-US" dirty="0"/>
              <a:t/>
            </a:r>
            <a:br>
              <a:rPr lang="en-US" dirty="0"/>
            </a:br>
            <a:r>
              <a:rPr lang="fr-FR" sz="2400" dirty="0"/>
              <a:t>Les techniques d'atténuation des attaques de commutateur</a:t>
            </a:r>
          </a:p>
        </p:txBody>
      </p:sp>
      <p:graphicFrame>
        <p:nvGraphicFramePr>
          <p:cNvPr id="5" name="Table 7">
            <a:extLst>
              <a:ext uri="{FF2B5EF4-FFF2-40B4-BE49-F238E27FC236}">
                <a16:creationId xmlns:a16="http://schemas.microsoft.com/office/drawing/2014/main" xmlns:c15="http://schemas.microsoft.com/office/drawing/2012/chart" xmlns:c="http://schemas.openxmlformats.org/drawingml/2006/chart" xmlns="" id="{E5A786AC-29CB-4336-90C6-92E2F9CFE065}"/>
              </a:ext>
            </a:extLst>
          </p:cNvPr>
          <p:cNvGraphicFramePr>
            <a:graphicFrameLocks noGrp="1"/>
          </p:cNvGraphicFramePr>
          <p:nvPr>
            <p:ph idx="1"/>
            <p:extLst>
              <p:ext uri="{D42A27DB-BD31-4B8C-83A1-F6EECF244321}">
                <p14:modId xmlns:p14="http://schemas.microsoft.com/office/powerpoint/2010/main" val="392497525"/>
              </p:ext>
            </p:extLst>
          </p:nvPr>
        </p:nvGraphicFramePr>
        <p:xfrm>
          <a:off x="431800" y="911600"/>
          <a:ext cx="8280400" cy="1944370"/>
        </p:xfrm>
        <a:graphic>
          <a:graphicData uri="http://schemas.openxmlformats.org/drawingml/2006/table">
            <a:tbl>
              <a:tblPr firstRow="1" bandRow="1">
                <a:tableStyleId>{5C22544A-7EE6-4342-B048-85BDC9FD1C3A}</a:tableStyleId>
              </a:tblPr>
              <a:tblGrid>
                <a:gridCol w="2748828">
                  <a:extLst>
                    <a:ext uri="{9D8B030D-6E8A-4147-A177-3AD203B41FA5}">
                      <a16:colId xmlns:a16="http://schemas.microsoft.com/office/drawing/2014/main" xmlns:c15="http://schemas.microsoft.com/office/drawing/2012/chart" xmlns:c="http://schemas.openxmlformats.org/drawingml/2006/chart" xmlns="" val="1670194353"/>
                    </a:ext>
                  </a:extLst>
                </a:gridCol>
                <a:gridCol w="5531572">
                  <a:extLst>
                    <a:ext uri="{9D8B030D-6E8A-4147-A177-3AD203B41FA5}">
                      <a16:colId xmlns:a16="http://schemas.microsoft.com/office/drawing/2014/main" xmlns:c15="http://schemas.microsoft.com/office/drawing/2012/chart" xmlns:c="http://schemas.openxmlformats.org/drawingml/2006/chart" xmlns="" val="1766553380"/>
                    </a:ext>
                  </a:extLst>
                </a:gridCol>
              </a:tblGrid>
              <a:tr h="370840">
                <a:tc>
                  <a:txBody>
                    <a:bodyPr/>
                    <a:lstStyle/>
                    <a:p>
                      <a:pPr algn="l" rtl="0" fontAlgn="ctr"/>
                      <a:r>
                        <a:rPr lang="fr-FR" sz="1200" b="1" dirty="0">
                          <a:effectLst/>
                        </a:rPr>
                        <a:t>La solution</a:t>
                      </a:r>
                    </a:p>
                  </a:txBody>
                  <a:tcPr marL="47625" marR="47625" marT="47625" marB="47625" anchor="ctr"/>
                </a:tc>
                <a:tc>
                  <a:txBody>
                    <a:bodyPr/>
                    <a:lstStyle/>
                    <a:p>
                      <a:pPr algn="l" rtl="0" fontAlgn="ctr"/>
                      <a:r>
                        <a:rPr lang="fr-FR" sz="1200" b="1" dirty="0">
                          <a:effectLst/>
                        </a:rPr>
                        <a:t>Description</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2842029635"/>
                  </a:ext>
                </a:extLst>
              </a:tr>
              <a:tr h="370840">
                <a:tc>
                  <a:txBody>
                    <a:bodyPr/>
                    <a:lstStyle/>
                    <a:p>
                      <a:pPr rtl="0" fontAlgn="ctr"/>
                      <a:r>
                        <a:rPr lang="fr-FR" sz="1200" b="1">
                          <a:effectLst/>
                        </a:rPr>
                        <a:t>Sécurité des ports</a:t>
                      </a:r>
                    </a:p>
                  </a:txBody>
                  <a:tcPr marL="47625" marR="47625" marT="47625" marB="47625" anchor="ctr"/>
                </a:tc>
                <a:tc>
                  <a:txBody>
                    <a:bodyPr/>
                    <a:lstStyle/>
                    <a:p>
                      <a:pPr rtl="0" fontAlgn="ctr"/>
                      <a:r>
                        <a:rPr lang="fr-FR" sz="1200" b="0">
                          <a:effectLst/>
                        </a:rPr>
                        <a:t>Empêche de nombreux types d'attaques, y compris les attaques d'inondation d'adresses MAC et les attaques d'insuffisance DHCP.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4128229561"/>
                  </a:ext>
                </a:extLst>
              </a:tr>
              <a:tr h="370840">
                <a:tc>
                  <a:txBody>
                    <a:bodyPr/>
                    <a:lstStyle/>
                    <a:p>
                      <a:pPr rtl="0" fontAlgn="ctr"/>
                      <a:r>
                        <a:rPr lang="fr-FR" sz="1200" b="1">
                          <a:effectLst/>
                        </a:rPr>
                        <a:t>Espionnage (snooping) DHCP</a:t>
                      </a:r>
                    </a:p>
                  </a:txBody>
                  <a:tcPr marL="47625" marR="47625" marT="47625" marB="47625" anchor="ctr"/>
                </a:tc>
                <a:tc>
                  <a:txBody>
                    <a:bodyPr/>
                    <a:lstStyle/>
                    <a:p>
                      <a:pPr rtl="0" fontAlgn="ctr"/>
                      <a:r>
                        <a:rPr lang="fr-FR" sz="1200" b="0" dirty="0">
                          <a:effectLst/>
                        </a:rPr>
                        <a:t>Empêche l'insuffisance DHCP et les attaques d'usurpation du DHCP.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3588043224"/>
                  </a:ext>
                </a:extLst>
              </a:tr>
              <a:tr h="370840">
                <a:tc>
                  <a:txBody>
                    <a:bodyPr/>
                    <a:lstStyle/>
                    <a:p>
                      <a:pPr rtl="0" fontAlgn="ctr"/>
                      <a:r>
                        <a:rPr lang="fr-FR" sz="1200" b="1">
                          <a:effectLst/>
                        </a:rPr>
                        <a:t>Inspection ARP dynamique (DAI)</a:t>
                      </a:r>
                    </a:p>
                  </a:txBody>
                  <a:tcPr marL="47625" marR="47625" marT="47625" marB="47625" anchor="ctr"/>
                </a:tc>
                <a:tc>
                  <a:txBody>
                    <a:bodyPr/>
                    <a:lstStyle/>
                    <a:p>
                      <a:pPr rtl="0" fontAlgn="ctr"/>
                      <a:r>
                        <a:rPr lang="fr-FR" sz="1200" b="0">
                          <a:effectLst/>
                        </a:rPr>
                        <a:t>Empêche l'usurpation d'ARP et les attaques d'empoisonnement d'ARP.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803318852"/>
                  </a:ext>
                </a:extLst>
              </a:tr>
              <a:tr h="370840">
                <a:tc>
                  <a:txBody>
                    <a:bodyPr/>
                    <a:lstStyle/>
                    <a:p>
                      <a:pPr rtl="0" fontAlgn="ctr"/>
                      <a:r>
                        <a:rPr lang="fr-FR" sz="1200" b="1">
                          <a:effectLst/>
                        </a:rPr>
                        <a:t>Protection de la source IP (IPSG)</a:t>
                      </a:r>
                    </a:p>
                  </a:txBody>
                  <a:tcPr marL="47625" marR="47625" marT="47625" marB="47625" anchor="ctr"/>
                </a:tc>
                <a:tc>
                  <a:txBody>
                    <a:bodyPr/>
                    <a:lstStyle/>
                    <a:p>
                      <a:pPr rtl="0" fontAlgn="ctr"/>
                      <a:r>
                        <a:rPr lang="fr-FR" sz="1200" b="0" dirty="0">
                          <a:effectLst/>
                        </a:rPr>
                        <a:t>Empêche les attaques d'usurpation d'adresse MAC et IP.</a:t>
                      </a:r>
                    </a:p>
                  </a:txBody>
                  <a:tcPr marL="47625" marR="47625" marT="47625" marB="47625" anchor="ctr"/>
                </a:tc>
                <a:extLst>
                  <a:ext uri="{0D108BD9-81ED-4DB2-BD59-A6C34878D82A}">
                    <a16:rowId xmlns:a16="http://schemas.microsoft.com/office/drawing/2014/main" xmlns:c15="http://schemas.microsoft.com/office/drawing/2012/chart" xmlns:c="http://schemas.openxmlformats.org/drawingml/2006/chart" xmlns="" val="1098723231"/>
                  </a:ext>
                </a:extLst>
              </a:tr>
            </a:tbl>
          </a:graphicData>
        </a:graphic>
      </p:graphicFrame>
      <p:sp>
        <p:nvSpPr>
          <p:cNvPr id="9" name="Rectangle 8">
            <a:extLst>
              <a:ext uri="{FF2B5EF4-FFF2-40B4-BE49-F238E27FC236}">
                <a16:creationId xmlns:a16="http://schemas.microsoft.com/office/drawing/2014/main" xmlns:c15="http://schemas.microsoft.com/office/drawing/2012/chart" xmlns:c="http://schemas.openxmlformats.org/drawingml/2006/chart" xmlns="" id="{D723C8E7-E6AC-4D8A-A0EF-09152327B461}"/>
              </a:ext>
            </a:extLst>
          </p:cNvPr>
          <p:cNvSpPr/>
          <p:nvPr/>
        </p:nvSpPr>
        <p:spPr>
          <a:xfrm>
            <a:off x="431800" y="2855970"/>
            <a:ext cx="8280400" cy="1815882"/>
          </a:xfrm>
          <a:prstGeom prst="rect">
            <a:avLst/>
          </a:prstGeom>
        </p:spPr>
        <p:txBody>
          <a:bodyPr wrap="square">
            <a:spAutoFit/>
          </a:bodyPr>
          <a:lstStyle/>
          <a:p>
            <a:pPr rtl="0"/>
            <a:r>
              <a:rPr lang="fr-FR" sz="1400" dirty="0">
                <a:solidFill>
                  <a:srgbClr val="000000"/>
                </a:solidFill>
                <a:latin typeface="+mn-lt"/>
              </a:rPr>
              <a:t>Ces solutions de couche 2 ne seront pas efficaces si les protocoles de gestion ne sont pas sécurisés. Les stratégies suivantes sont recommandées:</a:t>
            </a:r>
          </a:p>
          <a:p>
            <a:pPr marL="285750" indent="-285750" rtl="0">
              <a:buFont typeface="Arial" panose="020B0604020202020204" pitchFamily="34" charset="0"/>
              <a:buChar char="•"/>
            </a:pPr>
            <a:r>
              <a:rPr lang="fr-FR" sz="1400" dirty="0">
                <a:solidFill>
                  <a:srgbClr val="000000"/>
                </a:solidFill>
                <a:latin typeface="+mn-lt"/>
              </a:rPr>
              <a:t>Utilisez toujours des variantes sécurisées de protocoles de gestion telles que SSH, protocole de copie sécurisée (SCP), FTP sécurisé (SFTP) et couche de socket sécurisée / sécurité de la couche de transport (SSL / TLS).</a:t>
            </a:r>
          </a:p>
          <a:p>
            <a:pPr marL="285750" indent="-285750" rtl="0">
              <a:buFont typeface="Arial" panose="020B0604020202020204" pitchFamily="34" charset="0"/>
              <a:buChar char="•"/>
            </a:pPr>
            <a:r>
              <a:rPr lang="fr-FR" sz="1400" dirty="0">
                <a:solidFill>
                  <a:srgbClr val="000000"/>
                </a:solidFill>
                <a:latin typeface="+mn-lt"/>
              </a:rPr>
              <a:t>Considérez d'utiliser un réseau de gestion hors bande pour gérer les périphériques.</a:t>
            </a:r>
          </a:p>
          <a:p>
            <a:pPr marL="285750" indent="-285750" rtl="0">
              <a:buFont typeface="Arial" panose="020B0604020202020204" pitchFamily="34" charset="0"/>
              <a:buChar char="•"/>
            </a:pPr>
            <a:r>
              <a:rPr lang="fr-FR" sz="1400" dirty="0">
                <a:solidFill>
                  <a:srgbClr val="000000"/>
                </a:solidFill>
                <a:latin typeface="+mn-lt"/>
              </a:rPr>
              <a:t>Utilisez un VLAN de gestion dédié où ne réside rien d'autre que le trafic de gestion.</a:t>
            </a:r>
          </a:p>
          <a:p>
            <a:pPr marL="285750" indent="-285750" rtl="0">
              <a:buFont typeface="Arial" panose="020B0604020202020204" pitchFamily="34" charset="0"/>
              <a:buChar char="•"/>
            </a:pPr>
            <a:r>
              <a:rPr lang="fr-FR" sz="1400" dirty="0">
                <a:solidFill>
                  <a:srgbClr val="000000"/>
                </a:solidFill>
                <a:latin typeface="+mn-lt"/>
              </a:rPr>
              <a:t>Utilisez des listes de contrôle d'accès pour filtrer tout accès non indésirable.</a:t>
            </a:r>
          </a:p>
        </p:txBody>
      </p:sp>
    </p:spTree>
    <p:extLst>
      <p:ext uri="{BB962C8B-B14F-4D97-AF65-F5344CB8AC3E}">
        <p14:creationId xmlns:p14="http://schemas.microsoft.com/office/powerpoint/2010/main" val="1082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53540"/>
            <a:ext cx="8816339" cy="1117600"/>
          </a:xfrm>
        </p:spPr>
        <p:txBody>
          <a:bodyPr/>
          <a:lstStyle/>
          <a:p>
            <a:pPr rtl="0"/>
            <a:r>
              <a:rPr lang="fr-FR" sz="4000" dirty="0">
                <a:solidFill>
                  <a:schemeClr val="accent5">
                    <a:lumMod val="40000"/>
                    <a:lumOff val="60000"/>
                  </a:schemeClr>
                </a:solidFill>
              </a:rPr>
              <a:t>10.4 </a:t>
            </a:r>
            <a:r>
              <a:rPr lang="fr-FR" sz="4000" dirty="0" smtClean="0">
                <a:solidFill>
                  <a:schemeClr val="accent5">
                    <a:lumMod val="40000"/>
                    <a:lumOff val="60000"/>
                  </a:schemeClr>
                </a:solidFill>
              </a:rPr>
              <a:t>Attaque </a:t>
            </a:r>
            <a:r>
              <a:rPr lang="fr-FR" sz="4000" dirty="0">
                <a:solidFill>
                  <a:schemeClr val="accent5">
                    <a:lumMod val="40000"/>
                    <a:lumOff val="60000"/>
                  </a:schemeClr>
                </a:solidFill>
              </a:rPr>
              <a:t>du table d'adresse MAC</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53340" y="306219"/>
            <a:ext cx="8345488" cy="731837"/>
          </a:xfrm>
        </p:spPr>
        <p:txBody>
          <a:bodyPr/>
          <a:lstStyle/>
          <a:p>
            <a:pPr rtl="0">
              <a:lnSpc>
                <a:spcPct val="150000"/>
              </a:lnSpc>
            </a:pPr>
            <a:r>
              <a:rPr lang="fr-FR" sz="1600" dirty="0"/>
              <a:t>Attaque du table d'adresses MAC</a:t>
            </a:r>
            <a:r>
              <a:rPr lang="en-US" dirty="0"/>
              <a:t/>
            </a:r>
            <a:br>
              <a:rPr lang="en-US" dirty="0"/>
            </a:br>
            <a:r>
              <a:rPr lang="fr-FR" sz="2400" dirty="0"/>
              <a:t>Révision du fonctionnement de commutateur</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6383689-36A9-814E-A9D3-28285BD1A65F}"/>
              </a:ext>
            </a:extLst>
          </p:cNvPr>
          <p:cNvSpPr>
            <a:spLocks noGrp="1"/>
          </p:cNvSpPr>
          <p:nvPr>
            <p:ph idx="1"/>
          </p:nvPr>
        </p:nvSpPr>
        <p:spPr>
          <a:xfrm>
            <a:off x="431970" y="1137116"/>
            <a:ext cx="8280057" cy="1226989"/>
          </a:xfrm>
        </p:spPr>
        <p:txBody>
          <a:bodyPr/>
          <a:lstStyle/>
          <a:p>
            <a:pPr marL="0" indent="0" algn="l" rtl="0"/>
            <a:r>
              <a:rPr lang="fr-FR" sz="1400" dirty="0">
                <a:solidFill>
                  <a:srgbClr val="000000"/>
                </a:solidFill>
              </a:rPr>
              <a:t>Rappelez-vous cela pour prendre des décisions de transfert, un commutateur LAN de couche 2 construit un tableau basé sur les adresses MAC source dans les trames reçues. Cela s'appelle une table d'adresse MAC. Les tables d'adresses MAC sont stockées en mémoire et sont utilisées pour transmettre plus efficacement les trames.</a:t>
            </a: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BDD27C88-39C9-284B-8FEF-548FD631CC23}"/>
              </a:ext>
            </a:extLst>
          </p:cNvPr>
          <p:cNvPicPr>
            <a:picLocks noChangeAspect="1"/>
          </p:cNvPicPr>
          <p:nvPr/>
        </p:nvPicPr>
        <p:blipFill>
          <a:blip r:embed="rId3"/>
          <a:stretch>
            <a:fillRect/>
          </a:stretch>
        </p:blipFill>
        <p:spPr>
          <a:xfrm>
            <a:off x="1008652" y="2448647"/>
            <a:ext cx="7126695" cy="2078182"/>
          </a:xfrm>
          <a:prstGeom prst="rect">
            <a:avLst/>
          </a:prstGeom>
        </p:spPr>
      </p:pic>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 xmlns:c="http://schemas.openxmlformats.org/drawingml/2006/chart" xmlns:c15="http://schemas.microsoft.com/office/drawing/2012/chart" xmlns:a16="http://schemas.microsoft.com/office/drawing/2014/main" id="{D0DBD329-AB20-664C-9697-486FE5CED9B9}"/>
              </a:ext>
            </a:extLst>
          </p:cNvPr>
          <p:cNvSpPr>
            <a:spLocks noGrp="1"/>
          </p:cNvSpPr>
          <p:nvPr>
            <p:ph type="title"/>
          </p:nvPr>
        </p:nvSpPr>
        <p:spPr>
          <a:xfrm>
            <a:off x="0" y="189238"/>
            <a:ext cx="9144000" cy="609708"/>
          </a:xfrm>
        </p:spPr>
        <p:txBody>
          <a:bodyPr/>
          <a:lstStyle/>
          <a:p>
            <a:pPr rtl="0"/>
            <a:r>
              <a:rPr lang="fr-FR"/>
              <a:t>What to Expect in this Module</a:t>
            </a:r>
          </a:p>
        </p:txBody>
      </p:sp>
      <p:sp>
        <p:nvSpPr>
          <p:cNvPr id="2" name="Content Placeholder 1">
            <a:extLst>
              <a:ext uri="{FF2B5EF4-FFF2-40B4-BE49-F238E27FC236}">
                <a16:creationId xmlns="" xmlns:c="http://schemas.openxmlformats.org/drawingml/2006/chart" xmlns:c15="http://schemas.microsoft.com/office/drawing/2012/chart"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rtl="0">
              <a:buNone/>
            </a:pPr>
            <a:r>
              <a:rPr lang="fr-FR"/>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 xmlns:c="http://schemas.openxmlformats.org/drawingml/2006/chart" xmlns:c15="http://schemas.microsoft.com/office/drawing/2012/chart"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 xmlns:c="http://schemas.openxmlformats.org/drawingml/2006/chart" xmlns:c15="http://schemas.microsoft.com/office/drawing/2012/chart" xmlns:a16="http://schemas.microsoft.com/office/drawing/2014/main" val="200107645"/>
                    </a:ext>
                  </a:extLst>
                </a:gridCol>
                <a:gridCol w="6416970">
                  <a:extLst>
                    <a:ext uri="{9D8B030D-6E8A-4147-A177-3AD203B41FA5}">
                      <a16:colId xmlns="" xmlns:c="http://schemas.openxmlformats.org/drawingml/2006/chart" xmlns:c15="http://schemas.microsoft.com/office/drawing/2012/chart" xmlns:a16="http://schemas.microsoft.com/office/drawing/2014/main" val="2648404099"/>
                    </a:ext>
                  </a:extLst>
                </a:gridCol>
              </a:tblGrid>
              <a:tr h="265091">
                <a:tc>
                  <a:txBody>
                    <a:bodyPr/>
                    <a:lstStyle/>
                    <a:p>
                      <a:pPr rtl="0"/>
                      <a:r>
                        <a:rPr lang="fr-FR"/>
                        <a:t>Feature</a:t>
                      </a:r>
                    </a:p>
                  </a:txBody>
                  <a:tcPr/>
                </a:tc>
                <a:tc>
                  <a:txBody>
                    <a:bodyPr/>
                    <a:lstStyle/>
                    <a:p>
                      <a:pPr rtl="0"/>
                      <a:r>
                        <a:rPr lang="fr-FR"/>
                        <a:t>Description</a:t>
                      </a:r>
                    </a:p>
                  </a:txBody>
                  <a:tcPr/>
                </a:tc>
                <a:extLst>
                  <a:ext uri="{0D108BD9-81ED-4DB2-BD59-A6C34878D82A}">
                    <a16:rowId xmlns="" xmlns:c="http://schemas.openxmlformats.org/drawingml/2006/chart" xmlns:c15="http://schemas.microsoft.com/office/drawing/2012/chart" xmlns:a16="http://schemas.microsoft.com/office/drawing/2014/main" val="367710602"/>
                  </a:ext>
                </a:extLst>
              </a:tr>
              <a:tr h="331556">
                <a:tc>
                  <a:txBody>
                    <a:bodyPr/>
                    <a:lstStyle/>
                    <a:p>
                      <a:pPr algn="l" rtl="0" fontAlgn="b"/>
                      <a:r>
                        <a:rPr lang="fr-FR" sz="1400" b="0" i="0" u="none" strike="noStrike">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 xmlns:c="http://schemas.openxmlformats.org/drawingml/2006/chart" xmlns:c15="http://schemas.microsoft.com/office/drawing/2012/chart"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a:t>Expose learners to new skills and concepts.</a:t>
                      </a:r>
                    </a:p>
                  </a:txBody>
                  <a:tcPr/>
                </a:tc>
                <a:extLst>
                  <a:ext uri="{0D108BD9-81ED-4DB2-BD59-A6C34878D82A}">
                    <a16:rowId xmlns="" xmlns:c="http://schemas.openxmlformats.org/drawingml/2006/chart" xmlns:c15="http://schemas.microsoft.com/office/drawing/2012/chart"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Per topic online quiz to help learners gauge content understanding. </a:t>
                      </a:r>
                    </a:p>
                  </a:txBody>
                  <a:tcPr/>
                </a:tc>
                <a:extLst>
                  <a:ext uri="{0D108BD9-81ED-4DB2-BD59-A6C34878D82A}">
                    <a16:rowId xmlns="" xmlns:c="http://schemas.openxmlformats.org/drawingml/2006/chart" xmlns:c15="http://schemas.microsoft.com/office/drawing/2012/chart"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Interactive Activities</a:t>
                      </a:r>
                    </a:p>
                  </a:txBody>
                  <a:tcPr marL="9525" marR="9525" marT="9525" marB="0" anchor="b"/>
                </a:tc>
                <a:tc>
                  <a:txBody>
                    <a:bodyPr/>
                    <a:lstStyle/>
                    <a:p>
                      <a:pPr rtl="0"/>
                      <a:r>
                        <a:rPr lang="fr-FR"/>
                        <a:t>A variety of formats to help learners gauge content understanding.</a:t>
                      </a:r>
                    </a:p>
                  </a:txBody>
                  <a:tcPr/>
                </a:tc>
                <a:extLst>
                  <a:ext uri="{0D108BD9-81ED-4DB2-BD59-A6C34878D82A}">
                    <a16:rowId xmlns="" xmlns:c="http://schemas.openxmlformats.org/drawingml/2006/chart" xmlns:c15="http://schemas.microsoft.com/office/drawing/2012/chart" xmlns:a16="http://schemas.microsoft.com/office/drawing/2014/main" val="3454703549"/>
                  </a:ext>
                </a:extLst>
              </a:tr>
              <a:tr h="215293">
                <a:tc>
                  <a:txBody>
                    <a:bodyPr/>
                    <a:lstStyle/>
                    <a:p>
                      <a:pPr algn="l" rtl="0" fontAlgn="b"/>
                      <a:r>
                        <a:rPr lang="fr-FR" sz="1400" b="0" i="0" u="none" strike="noStrike">
                          <a:solidFill>
                            <a:srgbClr val="000000"/>
                          </a:solidFill>
                          <a:effectLst/>
                          <a:latin typeface="+mn-lt"/>
                        </a:rPr>
                        <a:t>Syntax Checker</a:t>
                      </a:r>
                    </a:p>
                  </a:txBody>
                  <a:tcPr marL="9525" marR="9525" marT="9525" marB="0" anchor="b"/>
                </a:tc>
                <a:tc>
                  <a:txBody>
                    <a:bodyPr/>
                    <a:lstStyle/>
                    <a:p>
                      <a:pPr rtl="0"/>
                      <a:r>
                        <a:rPr lang="fr-FR"/>
                        <a:t>Small simulations that expose learners to Cisco command line to practice configuration skills.</a:t>
                      </a:r>
                    </a:p>
                  </a:txBody>
                  <a:tcPr/>
                </a:tc>
                <a:extLst>
                  <a:ext uri="{0D108BD9-81ED-4DB2-BD59-A6C34878D82A}">
                    <a16:rowId xmlns="" xmlns:c="http://schemas.openxmlformats.org/drawingml/2006/chart" xmlns:c15="http://schemas.microsoft.com/office/drawing/2012/chart" xmlns:a16="http://schemas.microsoft.com/office/drawing/2014/main" val="2195331658"/>
                  </a:ext>
                </a:extLst>
              </a:tr>
              <a:tr h="265091">
                <a:tc>
                  <a:txBody>
                    <a:bodyPr/>
                    <a:lstStyle/>
                    <a:p>
                      <a:pPr algn="l" rtl="0" fontAlgn="b"/>
                      <a:r>
                        <a:rPr lang="fr-FR" sz="1400" b="0" i="0" u="none" strike="noStrike">
                          <a:solidFill>
                            <a:srgbClr val="000000"/>
                          </a:solidFill>
                          <a:effectLst/>
                          <a:latin typeface="+mn-lt"/>
                        </a:rPr>
                        <a:t>PT Activity</a:t>
                      </a:r>
                    </a:p>
                  </a:txBody>
                  <a:tcPr marL="9525" marR="9525" marT="9525" marB="0" anchor="b"/>
                </a:tc>
                <a:tc>
                  <a:txBody>
                    <a:bodyPr/>
                    <a:lstStyle/>
                    <a:p>
                      <a:pPr rtl="0"/>
                      <a:r>
                        <a:rPr lang="fr-FR"/>
                        <a:t>Simulation and modeling activities designed to explore, acquire, reinforce, and expand skills.</a:t>
                      </a:r>
                    </a:p>
                  </a:txBody>
                  <a:tcPr/>
                </a:tc>
                <a:extLst>
                  <a:ext uri="{0D108BD9-81ED-4DB2-BD59-A6C34878D82A}">
                    <a16:rowId xmlns="" xmlns:c="http://schemas.openxmlformats.org/drawingml/2006/chart" xmlns:c15="http://schemas.microsoft.com/office/drawing/2012/chart"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364084004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1440" y="108099"/>
            <a:ext cx="8345488" cy="731837"/>
          </a:xfrm>
        </p:spPr>
        <p:txBody>
          <a:bodyPr/>
          <a:lstStyle/>
          <a:p>
            <a:pPr rtl="0">
              <a:lnSpc>
                <a:spcPct val="150000"/>
              </a:lnSpc>
            </a:pPr>
            <a:r>
              <a:rPr lang="fr-FR" sz="1600" dirty="0"/>
              <a:t>Attaque du table d'adresse MAC</a:t>
            </a:r>
            <a:r>
              <a:rPr lang="en-US" dirty="0"/>
              <a:t/>
            </a:r>
            <a:br>
              <a:rPr lang="en-US" dirty="0"/>
            </a:br>
            <a:r>
              <a:rPr lang="fr-FR" sz="2400" dirty="0"/>
              <a:t>L'inondation (</a:t>
            </a:r>
            <a:r>
              <a:rPr lang="fr-FR" sz="2400" dirty="0" err="1"/>
              <a:t>flooding</a:t>
            </a:r>
            <a:r>
              <a:rPr lang="fr-FR" sz="2400" dirty="0"/>
              <a:t>) de table d'adresse MAC</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6383689-36A9-814E-A9D3-28285BD1A65F}"/>
              </a:ext>
            </a:extLst>
          </p:cNvPr>
          <p:cNvSpPr>
            <a:spLocks noGrp="1"/>
          </p:cNvSpPr>
          <p:nvPr>
            <p:ph idx="1"/>
          </p:nvPr>
        </p:nvSpPr>
        <p:spPr>
          <a:xfrm>
            <a:off x="497522" y="893276"/>
            <a:ext cx="8280057" cy="2563292"/>
          </a:xfrm>
        </p:spPr>
        <p:txBody>
          <a:bodyPr/>
          <a:lstStyle/>
          <a:p>
            <a:pPr marL="0" indent="0" algn="l" rtl="0"/>
            <a:r>
              <a:rPr lang="fr-FR" sz="1400" dirty="0">
                <a:solidFill>
                  <a:srgbClr val="000000"/>
                </a:solidFill>
              </a:rPr>
              <a:t>Toutes les tables MAC ont une taille fixe et par conséquent, un commutateur peut manquer de ressources pour stocker les adresses MAC. Les attaques par inondation d'adresses MAC profitent de cette limitation en bombardant le commutateur avec de fausses adresses sources MAC jusqu'à ce que la table d'adresses MAC du commutateur soit pleine.</a:t>
            </a:r>
          </a:p>
          <a:p>
            <a:pPr marL="0" indent="0" algn="l" rtl="0"/>
            <a:r>
              <a:rPr lang="fr-FR" sz="1400" dirty="0">
                <a:solidFill>
                  <a:srgbClr val="000000"/>
                </a:solidFill>
              </a:rPr>
              <a:t>Lorsque cela se produit, le commutateur traite la trame comme une monodiffusion inconnue et commence à inonder tout le trafic entrant sur tous les ports du même VLAN sans référencer la table MAC. Cette condition permet désormais à un acteur de menace de capturer toutes les trames envoyées d'un hôte à un autre sur le LAN local ou le VLAN local</a:t>
            </a:r>
            <a:r>
              <a:rPr lang="fr-FR" sz="1400" dirty="0" smtClean="0">
                <a:solidFill>
                  <a:srgbClr val="000000"/>
                </a:solidFill>
              </a:rPr>
              <a:t>.</a:t>
            </a:r>
            <a:endParaRPr lang="fr-FR" sz="1400" b="1" dirty="0" smtClean="0">
              <a:solidFill>
                <a:srgbClr val="000000"/>
              </a:solidFill>
            </a:endParaRPr>
          </a:p>
          <a:p>
            <a:pPr marL="0" indent="0" algn="l" rtl="0"/>
            <a:r>
              <a:rPr lang="fr-FR" sz="1400" b="1" dirty="0" smtClean="0">
                <a:solidFill>
                  <a:srgbClr val="000000"/>
                </a:solidFill>
              </a:rPr>
              <a:t>Remarque</a:t>
            </a:r>
            <a:r>
              <a:rPr lang="fr-FR" sz="1400" dirty="0">
                <a:solidFill>
                  <a:srgbClr val="000000"/>
                </a:solidFill>
              </a:rPr>
              <a:t>: Le trafic n'est inondé que dans le LAN local ou le VLAN. L'acteur de menace ne peut capturer que le trafic au sein du LAN ou VLAN local auquel il est connecté.</a:t>
            </a:r>
          </a:p>
          <a:p>
            <a:pPr marL="0" indent="0" algn="l"/>
            <a:endParaRPr lang="en-US" sz="1400" dirty="0">
              <a:solidFill>
                <a:srgbClr val="000000"/>
              </a:solidFill>
            </a:endParaRPr>
          </a:p>
        </p:txBody>
      </p:sp>
      <p:pic>
        <p:nvPicPr>
          <p:cNvPr id="5" name="Picture 4">
            <a:extLst>
              <a:ext uri="{FF2B5EF4-FFF2-40B4-BE49-F238E27FC236}">
                <a16:creationId xmlns:a16="http://schemas.microsoft.com/office/drawing/2014/main" xmlns:c15="http://schemas.microsoft.com/office/drawing/2012/chart" xmlns:c="http://schemas.openxmlformats.org/drawingml/2006/chart" xmlns="" id="{C0395C25-8E0B-6341-945A-114ACC3B9118}"/>
              </a:ext>
            </a:extLst>
          </p:cNvPr>
          <p:cNvPicPr>
            <a:picLocks noChangeAspect="1"/>
          </p:cNvPicPr>
          <p:nvPr/>
        </p:nvPicPr>
        <p:blipFill>
          <a:blip r:embed="rId3"/>
          <a:stretch>
            <a:fillRect/>
          </a:stretch>
        </p:blipFill>
        <p:spPr>
          <a:xfrm>
            <a:off x="2598419" y="3192780"/>
            <a:ext cx="3762889" cy="1397142"/>
          </a:xfrm>
          <a:prstGeom prst="rect">
            <a:avLst/>
          </a:prstGeom>
        </p:spPr>
      </p:pic>
    </p:spTree>
    <p:extLst>
      <p:ext uri="{BB962C8B-B14F-4D97-AF65-F5344CB8AC3E}">
        <p14:creationId xmlns:p14="http://schemas.microsoft.com/office/powerpoint/2010/main" val="38998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60020" y="298599"/>
            <a:ext cx="8345488" cy="731837"/>
          </a:xfrm>
        </p:spPr>
        <p:txBody>
          <a:bodyPr/>
          <a:lstStyle/>
          <a:p>
            <a:pPr rtl="0">
              <a:lnSpc>
                <a:spcPct val="150000"/>
              </a:lnSpc>
            </a:pPr>
            <a:r>
              <a:rPr lang="fr-FR" sz="1600" dirty="0"/>
              <a:t>Attaque du table d'adresse MAC</a:t>
            </a:r>
            <a:r>
              <a:rPr lang="en-US" dirty="0"/>
              <a:t/>
            </a:r>
            <a:br>
              <a:rPr lang="en-US" dirty="0"/>
            </a:br>
            <a:r>
              <a:rPr lang="fr-FR" sz="2400" dirty="0"/>
              <a:t>L’atténuation des attaques de table d'adresse MAC</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46383689-36A9-814E-A9D3-28285BD1A65F}"/>
              </a:ext>
            </a:extLst>
          </p:cNvPr>
          <p:cNvSpPr>
            <a:spLocks noGrp="1"/>
          </p:cNvSpPr>
          <p:nvPr>
            <p:ph idx="1"/>
          </p:nvPr>
        </p:nvSpPr>
        <p:spPr>
          <a:xfrm>
            <a:off x="482282" y="1159976"/>
            <a:ext cx="8280057" cy="3657998"/>
          </a:xfrm>
        </p:spPr>
        <p:txBody>
          <a:bodyPr/>
          <a:lstStyle/>
          <a:p>
            <a:pPr marL="0" indent="0" algn="l" rtl="0"/>
            <a:r>
              <a:rPr lang="fr-FR" sz="1400" dirty="0">
                <a:solidFill>
                  <a:srgbClr val="000000"/>
                </a:solidFill>
              </a:rPr>
              <a:t>Ce qui rend les outils tels que </a:t>
            </a:r>
            <a:r>
              <a:rPr lang="fr-FR" sz="1400" b="1" dirty="0" err="1">
                <a:solidFill>
                  <a:srgbClr val="000000"/>
                </a:solidFill>
              </a:rPr>
              <a:t>macof</a:t>
            </a:r>
            <a:r>
              <a:rPr lang="fr-FR" sz="1400" dirty="0">
                <a:solidFill>
                  <a:srgbClr val="000000"/>
                </a:solidFill>
              </a:rPr>
              <a:t>  si dangereux, c'est qu'un attaquant peut créer une attaque de débordement de table MAC très rapidement. Par exemple, un commutateur </a:t>
            </a:r>
            <a:r>
              <a:rPr lang="fr-FR" sz="1400" dirty="0" err="1">
                <a:solidFill>
                  <a:srgbClr val="000000"/>
                </a:solidFill>
              </a:rPr>
              <a:t>Catalyst</a:t>
            </a:r>
            <a:r>
              <a:rPr lang="fr-FR" sz="1400" dirty="0">
                <a:solidFill>
                  <a:srgbClr val="000000"/>
                </a:solidFill>
              </a:rPr>
              <a:t> 6500 peut stocker 132,000 adresses MAC dans sa table d'adresse MAC. Un outil tel que </a:t>
            </a:r>
            <a:r>
              <a:rPr lang="fr-FR" sz="1400" b="1" dirty="0" err="1">
                <a:solidFill>
                  <a:srgbClr val="000000"/>
                </a:solidFill>
              </a:rPr>
              <a:t>macof</a:t>
            </a:r>
            <a:r>
              <a:rPr lang="fr-FR" sz="1400" dirty="0">
                <a:solidFill>
                  <a:srgbClr val="000000"/>
                </a:solidFill>
              </a:rPr>
              <a:t> peut inonder un commutateur avec jusqu'à 8,000 faux trames par seconde ; créant une attaque de débordement de table d'adresse MAC en quelques secondes.</a:t>
            </a:r>
          </a:p>
          <a:p>
            <a:pPr marL="0" indent="0" algn="l"/>
            <a:endParaRPr lang="en-US" sz="1400" dirty="0">
              <a:solidFill>
                <a:srgbClr val="000000"/>
              </a:solidFill>
            </a:endParaRPr>
          </a:p>
          <a:p>
            <a:pPr marL="0" indent="0" algn="l" rtl="0"/>
            <a:r>
              <a:rPr lang="fr-FR" sz="1400" dirty="0">
                <a:solidFill>
                  <a:srgbClr val="000000"/>
                </a:solidFill>
              </a:rPr>
              <a:t>Une autre raison pour laquelle ces outils d'attaque sont dangereux est qu'ils n'affectent pas seulement le commutateur local, ils peuvent aussi affecter les autres commutateurs de couche 2 connectés. Lorsque la table d'adresse MAC d'un commutateur est pleine, il commence à inonder tous les ports, y compris ceux qui sont connectés aux autres commutateurs de couche 2.</a:t>
            </a:r>
          </a:p>
          <a:p>
            <a:pPr marL="0" indent="0" algn="l"/>
            <a:endParaRPr lang="en-US" sz="1400" dirty="0">
              <a:solidFill>
                <a:srgbClr val="000000"/>
              </a:solidFill>
            </a:endParaRPr>
          </a:p>
          <a:p>
            <a:pPr marL="0" indent="0" algn="l" rtl="0"/>
            <a:r>
              <a:rPr lang="fr-FR" sz="1400" dirty="0">
                <a:solidFill>
                  <a:srgbClr val="000000"/>
                </a:solidFill>
              </a:rPr>
              <a:t>Pour atténuer les attaques de débordement de table d'adresse MAC, les administrateurs réseau doivent implémenter la sécurité des ports. La sécurité des ports ne permettra d'apprendre qu'un nombre spécifié d'adresses MAC sources sur le port. La sécurité des ports est discuté plus en détail dans un autre module.</a:t>
            </a:r>
          </a:p>
        </p:txBody>
      </p:sp>
    </p:spTree>
    <p:extLst>
      <p:ext uri="{BB962C8B-B14F-4D97-AF65-F5344CB8AC3E}">
        <p14:creationId xmlns:p14="http://schemas.microsoft.com/office/powerpoint/2010/main" val="41964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3565" y="1765300"/>
            <a:ext cx="7848344" cy="929640"/>
          </a:xfrm>
        </p:spPr>
        <p:txBody>
          <a:bodyPr/>
          <a:lstStyle/>
          <a:p>
            <a:pPr rtl="0"/>
            <a:r>
              <a:rPr lang="fr-FR" sz="4000" dirty="0">
                <a:solidFill>
                  <a:schemeClr val="accent5">
                    <a:lumMod val="40000"/>
                    <a:lumOff val="60000"/>
                  </a:schemeClr>
                </a:solidFill>
              </a:rPr>
              <a:t>10.5 Les attaques de réseau LAN</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0" y="458619"/>
            <a:ext cx="9060180" cy="731837"/>
          </a:xfrm>
        </p:spPr>
        <p:txBody>
          <a:bodyPr/>
          <a:lstStyle/>
          <a:p>
            <a:pPr rtl="0"/>
            <a:r>
              <a:rPr lang="en-US" dirty="0"/>
              <a:t/>
            </a:r>
            <a:br>
              <a:rPr lang="en-US" dirty="0"/>
            </a:br>
            <a:r>
              <a:rPr lang="fr-FR" sz="2400" dirty="0"/>
              <a:t>Vidéo d'attaques de réseau LAN- les attaques de VLAN et DHCP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2A0034F6-AAB1-384F-9110-1C872704588C}"/>
              </a:ext>
            </a:extLst>
          </p:cNvPr>
          <p:cNvSpPr>
            <a:spLocks noGrp="1"/>
          </p:cNvSpPr>
          <p:nvPr>
            <p:ph idx="1"/>
          </p:nvPr>
        </p:nvSpPr>
        <p:spPr>
          <a:xfrm>
            <a:off x="396240" y="1752600"/>
            <a:ext cx="8472779" cy="1706880"/>
          </a:xfrm>
        </p:spPr>
        <p:txBody>
          <a:bodyPr/>
          <a:lstStyle/>
          <a:p>
            <a:pPr algn="l" rtl="0"/>
            <a:r>
              <a:rPr lang="fr-FR" sz="1800" dirty="0">
                <a:solidFill>
                  <a:srgbClr val="000000"/>
                </a:solidFill>
              </a:rPr>
              <a:t>Cette vidéo présentera les points suivants:</a:t>
            </a:r>
          </a:p>
          <a:p>
            <a:pPr marL="285750" indent="-285750" algn="l" rtl="0">
              <a:buFont typeface="Arial" panose="020B0604020202020204" pitchFamily="34" charset="0"/>
              <a:buChar char="•"/>
            </a:pPr>
            <a:r>
              <a:rPr lang="fr-FR" sz="1800" dirty="0">
                <a:solidFill>
                  <a:srgbClr val="000000"/>
                </a:solidFill>
              </a:rPr>
              <a:t>L'attaque par saut de VLAN</a:t>
            </a:r>
          </a:p>
          <a:p>
            <a:pPr marL="285750" indent="-285750" algn="l" rtl="0">
              <a:buFont typeface="Arial" panose="020B0604020202020204" pitchFamily="34" charset="0"/>
              <a:buChar char="•"/>
            </a:pPr>
            <a:r>
              <a:rPr lang="fr-FR" sz="1800" dirty="0">
                <a:solidFill>
                  <a:srgbClr val="000000"/>
                </a:solidFill>
              </a:rPr>
              <a:t>L'attaque de double étiquetage VLAN</a:t>
            </a:r>
          </a:p>
          <a:p>
            <a:pPr marL="285750" indent="-285750" algn="l" rtl="0">
              <a:buFont typeface="Arial" panose="020B0604020202020204" pitchFamily="34" charset="0"/>
              <a:buChar char="•"/>
            </a:pPr>
            <a:r>
              <a:rPr lang="fr-FR" sz="1800" dirty="0">
                <a:solidFill>
                  <a:srgbClr val="000000"/>
                </a:solidFill>
              </a:rPr>
              <a:t>L'attaque par insuffisance DHCP</a:t>
            </a:r>
          </a:p>
          <a:p>
            <a:pPr marL="285750" indent="-285750" algn="l" rtl="0">
              <a:buFont typeface="Arial" panose="020B0604020202020204" pitchFamily="34" charset="0"/>
              <a:buChar char="•"/>
            </a:pPr>
            <a:r>
              <a:rPr lang="fr-FR" sz="1800" dirty="0">
                <a:solidFill>
                  <a:srgbClr val="000000"/>
                </a:solidFill>
              </a:rPr>
              <a:t>L'attaque par usurpation DHCP</a:t>
            </a:r>
          </a:p>
        </p:txBody>
      </p:sp>
    </p:spTree>
    <p:extLst>
      <p:ext uri="{BB962C8B-B14F-4D97-AF65-F5344CB8AC3E}">
        <p14:creationId xmlns:p14="http://schemas.microsoft.com/office/powerpoint/2010/main" val="36583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6680" y="138579"/>
            <a:ext cx="8345488" cy="731837"/>
          </a:xfrm>
        </p:spPr>
        <p:txBody>
          <a:bodyPr/>
          <a:lstStyle/>
          <a:p>
            <a:pPr rtl="0">
              <a:lnSpc>
                <a:spcPct val="150000"/>
              </a:lnSpc>
            </a:pPr>
            <a:r>
              <a:rPr lang="fr-FR" sz="1600" dirty="0"/>
              <a:t>Les attaques de réseau local LAN</a:t>
            </a:r>
            <a:r>
              <a:rPr lang="en-US" dirty="0"/>
              <a:t/>
            </a:r>
            <a:br>
              <a:rPr lang="en-US" dirty="0"/>
            </a:br>
            <a:r>
              <a:rPr lang="fr-FR" sz="2400" dirty="0" smtClean="0"/>
              <a:t>Les </a:t>
            </a:r>
            <a:r>
              <a:rPr lang="fr-FR" sz="2400" dirty="0"/>
              <a:t>attaques de saut de VLAN</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B0A4675-4A69-B140-965F-8EBF6E6ACFA6}"/>
              </a:ext>
            </a:extLst>
          </p:cNvPr>
          <p:cNvSpPr>
            <a:spLocks noGrp="1"/>
          </p:cNvSpPr>
          <p:nvPr>
            <p:ph idx="1"/>
          </p:nvPr>
        </p:nvSpPr>
        <p:spPr>
          <a:xfrm>
            <a:off x="200026" y="978123"/>
            <a:ext cx="5073014" cy="3657998"/>
          </a:xfrm>
        </p:spPr>
        <p:txBody>
          <a:bodyPr/>
          <a:lstStyle/>
          <a:p>
            <a:pPr marL="0" indent="0" algn="l" rtl="0"/>
            <a:r>
              <a:rPr lang="fr-FR" sz="1500" dirty="0">
                <a:solidFill>
                  <a:srgbClr val="000000"/>
                </a:solidFill>
              </a:rPr>
              <a:t>Une attaque par saut de VLAN permet au trafic d'un VLAN d'être détecté par un autre VLAN sans l'aide d'un routeur. Dans une attaque de base de saut de VLAN, l'acteur de menace configure un hôte pour qu'il agisse comme un commutateur afin de profiter de la fonction de port de </a:t>
            </a:r>
            <a:r>
              <a:rPr lang="fr-FR" sz="1500" dirty="0" err="1">
                <a:solidFill>
                  <a:srgbClr val="000000"/>
                </a:solidFill>
              </a:rPr>
              <a:t>trunc</a:t>
            </a:r>
            <a:r>
              <a:rPr lang="fr-FR" sz="1500" dirty="0">
                <a:solidFill>
                  <a:srgbClr val="000000"/>
                </a:solidFill>
              </a:rPr>
              <a:t> automatique activée par défaut sur la plupart des ports de commutateur.</a:t>
            </a:r>
          </a:p>
          <a:p>
            <a:pPr marL="0" indent="0" algn="l" rtl="0"/>
            <a:r>
              <a:rPr lang="fr-FR" sz="1500" dirty="0" smtClean="0">
                <a:solidFill>
                  <a:srgbClr val="000000"/>
                </a:solidFill>
              </a:rPr>
              <a:t>L'acteur </a:t>
            </a:r>
            <a:r>
              <a:rPr lang="fr-FR" sz="1500" dirty="0">
                <a:solidFill>
                  <a:srgbClr val="000000"/>
                </a:solidFill>
              </a:rPr>
              <a:t>de menace configure l'hôte pour usurper la signalisation 802.1Q et la signalisation DTP (</a:t>
            </a:r>
            <a:r>
              <a:rPr lang="fr-FR" sz="1500" dirty="0" err="1">
                <a:solidFill>
                  <a:srgbClr val="000000"/>
                </a:solidFill>
              </a:rPr>
              <a:t>Dynamic</a:t>
            </a:r>
            <a:r>
              <a:rPr lang="fr-FR" sz="1500" dirty="0">
                <a:solidFill>
                  <a:srgbClr val="000000"/>
                </a:solidFill>
              </a:rPr>
              <a:t> </a:t>
            </a:r>
            <a:r>
              <a:rPr lang="fr-FR" sz="1500" dirty="0" err="1">
                <a:solidFill>
                  <a:srgbClr val="000000"/>
                </a:solidFill>
              </a:rPr>
              <a:t>Trunking</a:t>
            </a:r>
            <a:r>
              <a:rPr lang="fr-FR" sz="1500" dirty="0">
                <a:solidFill>
                  <a:srgbClr val="000000"/>
                </a:solidFill>
              </a:rPr>
              <a:t> Protocol) propriétaire de Cisco pour le </a:t>
            </a:r>
            <a:r>
              <a:rPr lang="fr-FR" sz="1500" dirty="0" err="1">
                <a:solidFill>
                  <a:srgbClr val="000000"/>
                </a:solidFill>
              </a:rPr>
              <a:t>trunc</a:t>
            </a:r>
            <a:r>
              <a:rPr lang="fr-FR" sz="1500" dirty="0">
                <a:solidFill>
                  <a:srgbClr val="000000"/>
                </a:solidFill>
              </a:rPr>
              <a:t> avec le commutateur de connexion. En cas de succès, le commutateur établit une liaison de </a:t>
            </a:r>
            <a:r>
              <a:rPr lang="fr-FR" sz="1500" dirty="0" err="1">
                <a:solidFill>
                  <a:srgbClr val="000000"/>
                </a:solidFill>
              </a:rPr>
              <a:t>trunc</a:t>
            </a:r>
            <a:r>
              <a:rPr lang="fr-FR" sz="1500" dirty="0">
                <a:solidFill>
                  <a:srgbClr val="000000"/>
                </a:solidFill>
              </a:rPr>
              <a:t> avec l'hôte, comme illustré dans la figure. L'acteur de menace peut accéder tous les VLAN sur le commutateur. L'acteur de menace peut envoyer et recevoir du trafic sur n'importe quel VLAN, sautant efficacement entre les VLAN.</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xmlns:c15="http://schemas.microsoft.com/office/drawing/2012/chart" xmlns:c="http://schemas.openxmlformats.org/drawingml/2006/chart" xmlns="" id="{15B65ED4-6166-0049-9C4F-C32B940BCD6D}"/>
              </a:ext>
            </a:extLst>
          </p:cNvPr>
          <p:cNvPicPr>
            <a:picLocks noChangeAspect="1"/>
          </p:cNvPicPr>
          <p:nvPr/>
        </p:nvPicPr>
        <p:blipFill>
          <a:blip r:embed="rId3"/>
          <a:stretch>
            <a:fillRect/>
          </a:stretch>
        </p:blipFill>
        <p:spPr>
          <a:xfrm>
            <a:off x="5273040" y="1031463"/>
            <a:ext cx="3600546" cy="2178822"/>
          </a:xfrm>
          <a:prstGeom prst="rect">
            <a:avLst/>
          </a:prstGeom>
        </p:spPr>
      </p:pic>
    </p:spTree>
    <p:extLst>
      <p:ext uri="{BB962C8B-B14F-4D97-AF65-F5344CB8AC3E}">
        <p14:creationId xmlns:p14="http://schemas.microsoft.com/office/powerpoint/2010/main" val="30496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1440" y="252879"/>
            <a:ext cx="8345488" cy="731837"/>
          </a:xfrm>
        </p:spPr>
        <p:txBody>
          <a:bodyPr/>
          <a:lstStyle/>
          <a:p>
            <a:pPr rtl="0">
              <a:lnSpc>
                <a:spcPct val="150000"/>
              </a:lnSpc>
            </a:pPr>
            <a:r>
              <a:rPr lang="fr-FR" sz="1600" dirty="0"/>
              <a:t>Les attaques de réseau local LAN</a:t>
            </a:r>
            <a:r>
              <a:rPr lang="en-US" dirty="0"/>
              <a:t/>
            </a:r>
            <a:br>
              <a:rPr lang="en-US" dirty="0"/>
            </a:br>
            <a:r>
              <a:rPr lang="fr-FR" sz="2400" dirty="0"/>
              <a:t>Les Attaques de double étiquetage VLAN</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673C65D5-FC37-3B43-A2FC-291F60391501}"/>
              </a:ext>
            </a:extLst>
          </p:cNvPr>
          <p:cNvSpPr>
            <a:spLocks noGrp="1"/>
          </p:cNvSpPr>
          <p:nvPr>
            <p:ph idx="1"/>
          </p:nvPr>
        </p:nvSpPr>
        <p:spPr>
          <a:xfrm>
            <a:off x="211456" y="1045676"/>
            <a:ext cx="8535644" cy="3657998"/>
          </a:xfrm>
        </p:spPr>
        <p:txBody>
          <a:bodyPr/>
          <a:lstStyle/>
          <a:p>
            <a:pPr marL="0" indent="0" algn="l" rtl="0"/>
            <a:r>
              <a:rPr lang="fr-FR" sz="1400" dirty="0">
                <a:solidFill>
                  <a:srgbClr val="000000"/>
                </a:solidFill>
              </a:rPr>
              <a:t>Un acteur de menace est une situation spécifique qui pourrait incorporer une étiquette 802.1Q cachée dans la trame qui a déjà une étiquette 802.1Q. Cette balise permet à la trame d'accéder à un VLAN que l'étiquette 802.1Q d'origine n'a pas spécifié.</a:t>
            </a:r>
          </a:p>
          <a:p>
            <a:pPr marL="285750" indent="-285750" algn="l" rtl="0">
              <a:buFont typeface="Arial" panose="020B0604020202020204" pitchFamily="34" charset="0"/>
              <a:buChar char="•"/>
            </a:pPr>
            <a:r>
              <a:rPr lang="fr-FR" sz="1400" b="1" dirty="0">
                <a:solidFill>
                  <a:srgbClr val="000000"/>
                </a:solidFill>
              </a:rPr>
              <a:t>Étape 1: </a:t>
            </a:r>
            <a:r>
              <a:rPr lang="fr-FR" sz="1400" dirty="0">
                <a:solidFill>
                  <a:srgbClr val="000000"/>
                </a:solidFill>
              </a:rPr>
              <a:t>L'acteur de menace envoie une trame 802.1Q double étiquetage au commutateur. L'en-tête externe a une étiquette VLAN de l'acteur de menace, qui est identique au VLAN natif du port </a:t>
            </a:r>
            <a:r>
              <a:rPr lang="fr-FR" sz="1400" dirty="0" err="1">
                <a:solidFill>
                  <a:srgbClr val="000000"/>
                </a:solidFill>
              </a:rPr>
              <a:t>trunc</a:t>
            </a:r>
            <a:r>
              <a:rPr lang="fr-FR" sz="1400" dirty="0">
                <a:solidFill>
                  <a:srgbClr val="000000"/>
                </a:solidFill>
              </a:rPr>
              <a:t>.</a:t>
            </a:r>
          </a:p>
          <a:p>
            <a:pPr marL="285750" indent="-285750" algn="l" rtl="0">
              <a:buFont typeface="Arial" panose="020B0604020202020204" pitchFamily="34" charset="0"/>
              <a:buChar char="•"/>
            </a:pPr>
            <a:r>
              <a:rPr lang="fr-FR" sz="1400" b="1" dirty="0">
                <a:solidFill>
                  <a:srgbClr val="000000"/>
                </a:solidFill>
              </a:rPr>
              <a:t>Étape 2</a:t>
            </a:r>
            <a:r>
              <a:rPr lang="fr-FR" sz="1400" dirty="0">
                <a:solidFill>
                  <a:srgbClr val="000000"/>
                </a:solidFill>
              </a:rPr>
              <a:t>: La trame arrive sur le premier commutateur, qui examine la première étiquette 802.1Q de 4 octets Le commutateur voit que la trame est destinée au VLAN natif. Le commutateur transfère le paquet sur tous les ports VLAN natifs après avoir divisé l'étiquette VLAN. La trame n'est pas </a:t>
            </a:r>
            <a:r>
              <a:rPr lang="fr-FR" sz="1400" dirty="0" err="1">
                <a:solidFill>
                  <a:srgbClr val="000000"/>
                </a:solidFill>
              </a:rPr>
              <a:t>réétiquetée</a:t>
            </a:r>
            <a:r>
              <a:rPr lang="fr-FR" sz="1400" dirty="0">
                <a:solidFill>
                  <a:srgbClr val="000000"/>
                </a:solidFill>
              </a:rPr>
              <a:t> car elle fait partie du VLAN natif. À ce stade, l'étiquette VLAN interne est toujours intacte et n'a pas été inspectée par le premier commutateur.</a:t>
            </a:r>
          </a:p>
          <a:p>
            <a:pPr marL="285750" indent="-285750" algn="l" rtl="0">
              <a:buFont typeface="Arial" panose="020B0604020202020204" pitchFamily="34" charset="0"/>
              <a:buChar char="•"/>
            </a:pPr>
            <a:r>
              <a:rPr lang="fr-FR" sz="1400" b="1" dirty="0">
                <a:solidFill>
                  <a:srgbClr val="000000"/>
                </a:solidFill>
              </a:rPr>
              <a:t>Étape 3</a:t>
            </a:r>
            <a:r>
              <a:rPr lang="fr-FR" sz="1400" dirty="0">
                <a:solidFill>
                  <a:srgbClr val="000000"/>
                </a:solidFill>
              </a:rPr>
              <a:t>: La trame arrive au deuxième commutateur qui ne sait pas qu'elle était destinée au VLAN natif. Le trafic VLAN natif n'est pas étiqueté par le commutateur d'envoi selon la spécification 802.1Q. Le deuxième commutateur ne concerne que l'étiquetage 802.1Q interne que l'acteur de menace a insérée et indique que la trame est destinée au VLAN cible. Le deuxième commutateur envoie la trame à la cible ou l'inonde, selon qu'il existe une entrée de table d'adresses MAC existante pour la cible.</a:t>
            </a:r>
          </a:p>
        </p:txBody>
      </p:sp>
    </p:spTree>
    <p:extLst>
      <p:ext uri="{BB962C8B-B14F-4D97-AF65-F5344CB8AC3E}">
        <p14:creationId xmlns:p14="http://schemas.microsoft.com/office/powerpoint/2010/main" val="24488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8580" y="222399"/>
            <a:ext cx="8345488" cy="731837"/>
          </a:xfrm>
        </p:spPr>
        <p:txBody>
          <a:bodyPr/>
          <a:lstStyle/>
          <a:p>
            <a:pPr rtl="0">
              <a:lnSpc>
                <a:spcPct val="150000"/>
              </a:lnSpc>
            </a:pPr>
            <a:r>
              <a:rPr lang="fr-FR" sz="1600" dirty="0"/>
              <a:t>Les attaques de réseau LAN</a:t>
            </a:r>
            <a:r>
              <a:rPr lang="en-US" dirty="0"/>
              <a:t/>
            </a:r>
            <a:br>
              <a:rPr lang="en-US" dirty="0"/>
            </a:br>
            <a:r>
              <a:rPr lang="fr-FR" sz="2400" dirty="0" smtClean="0"/>
              <a:t>Les </a:t>
            </a:r>
            <a:r>
              <a:rPr lang="fr-FR" sz="2400" dirty="0"/>
              <a:t>attaques de double étiquetage VLAN (</a:t>
            </a:r>
            <a:r>
              <a:rPr lang="fr-FR" sz="2400" dirty="0" err="1"/>
              <a:t>Cont</a:t>
            </a:r>
            <a:r>
              <a:rPr lang="fr-FR" sz="2400" dirty="0"/>
              <a:t>.)</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F8ECADB4-1C1D-7B40-B8CF-8A1FA1C78DB6}"/>
              </a:ext>
            </a:extLst>
          </p:cNvPr>
          <p:cNvSpPr>
            <a:spLocks noGrp="1"/>
          </p:cNvSpPr>
          <p:nvPr>
            <p:ph idx="1"/>
          </p:nvPr>
        </p:nvSpPr>
        <p:spPr>
          <a:xfrm>
            <a:off x="474662" y="1022816"/>
            <a:ext cx="8280057" cy="3657998"/>
          </a:xfrm>
        </p:spPr>
        <p:txBody>
          <a:bodyPr/>
          <a:lstStyle/>
          <a:p>
            <a:pPr marL="0" indent="0" algn="l" rtl="0"/>
            <a:r>
              <a:rPr lang="fr-FR" sz="1400" dirty="0">
                <a:solidFill>
                  <a:srgbClr val="000000"/>
                </a:solidFill>
              </a:rPr>
              <a:t>Une attaque de double étiquetage VLAN est unidirectionnelle et ne fonctionne que lorsque l'attaquant est connecté à un port résidant dans le même VLAN que le VLAN natif du port de </a:t>
            </a:r>
            <a:r>
              <a:rPr lang="fr-FR" sz="1400" dirty="0" err="1">
                <a:solidFill>
                  <a:srgbClr val="000000"/>
                </a:solidFill>
              </a:rPr>
              <a:t>trunc</a:t>
            </a:r>
            <a:r>
              <a:rPr lang="fr-FR" sz="1400" dirty="0">
                <a:solidFill>
                  <a:srgbClr val="000000"/>
                </a:solidFill>
              </a:rPr>
              <a:t>. L'idée est que le double étiquetage permet à l'attaquant d'envoyer des données à des hôtes ou des serveurs sur un VLAN qui autrement seraient bloqués par un certain type de configuration de contrôle d'accès. Probablement, le trafic de retour sera aussi autorisé, ce qui donnera à l'attaquant la possibilité de communiquer avec des périphériques sur le VLAN normalement bloqué</a:t>
            </a:r>
            <a:r>
              <a:rPr lang="fr-FR" sz="1400" dirty="0" smtClean="0">
                <a:solidFill>
                  <a:srgbClr val="000000"/>
                </a:solidFill>
              </a:rPr>
              <a:t>.</a:t>
            </a:r>
          </a:p>
          <a:p>
            <a:pPr marL="0" indent="0" algn="l" rtl="0"/>
            <a:endParaRPr lang="en-US" sz="1400" dirty="0">
              <a:solidFill>
                <a:srgbClr val="000000"/>
              </a:solidFill>
            </a:endParaRPr>
          </a:p>
          <a:p>
            <a:pPr marL="0" indent="0" algn="l" rtl="0"/>
            <a:r>
              <a:rPr lang="fr-FR" sz="1400" b="1" dirty="0">
                <a:solidFill>
                  <a:srgbClr val="000000"/>
                </a:solidFill>
              </a:rPr>
              <a:t>L'attaque d’atténuation VLAN - </a:t>
            </a:r>
            <a:r>
              <a:rPr lang="fr-FR" sz="1400" dirty="0">
                <a:solidFill>
                  <a:srgbClr val="000000"/>
                </a:solidFill>
              </a:rPr>
              <a:t>Les attaques de saut de VLAN et de double étiquetage VLAN peuvent être évitées en mettant en œuvre les directives de sécurité de </a:t>
            </a:r>
            <a:r>
              <a:rPr lang="fr-FR" sz="1400" dirty="0" err="1">
                <a:solidFill>
                  <a:srgbClr val="000000"/>
                </a:solidFill>
              </a:rPr>
              <a:t>trunc</a:t>
            </a:r>
            <a:r>
              <a:rPr lang="fr-FR" sz="1400" dirty="0">
                <a:solidFill>
                  <a:srgbClr val="000000"/>
                </a:solidFill>
              </a:rPr>
              <a:t> suivantes, comme indiqué dans un module précédent :</a:t>
            </a:r>
          </a:p>
          <a:p>
            <a:pPr marL="415985" lvl="1" indent="-342900" rtl="0">
              <a:buFont typeface="Arial" panose="020B0604020202020204" pitchFamily="34" charset="0"/>
              <a:buChar char="•"/>
            </a:pPr>
            <a:r>
              <a:rPr lang="fr-FR" dirty="0">
                <a:solidFill>
                  <a:srgbClr val="000000"/>
                </a:solidFill>
              </a:rPr>
              <a:t>Désactivez </a:t>
            </a:r>
            <a:r>
              <a:rPr lang="fr-FR" dirty="0" err="1">
                <a:solidFill>
                  <a:srgbClr val="000000"/>
                </a:solidFill>
              </a:rPr>
              <a:t>trunking</a:t>
            </a:r>
            <a:r>
              <a:rPr lang="fr-FR" dirty="0">
                <a:solidFill>
                  <a:srgbClr val="000000"/>
                </a:solidFill>
              </a:rPr>
              <a:t> sur tous les ports d'accès.</a:t>
            </a:r>
          </a:p>
          <a:p>
            <a:pPr marL="415985" lvl="1" indent="-342900" rtl="0">
              <a:buFont typeface="Arial" panose="020B0604020202020204" pitchFamily="34" charset="0"/>
              <a:buChar char="•"/>
            </a:pPr>
            <a:r>
              <a:rPr lang="fr-FR" dirty="0">
                <a:solidFill>
                  <a:srgbClr val="000000"/>
                </a:solidFill>
              </a:rPr>
              <a:t>Désactivez </a:t>
            </a:r>
            <a:r>
              <a:rPr lang="fr-FR" dirty="0" err="1">
                <a:solidFill>
                  <a:srgbClr val="000000"/>
                </a:solidFill>
              </a:rPr>
              <a:t>trunking</a:t>
            </a:r>
            <a:r>
              <a:rPr lang="fr-FR" dirty="0">
                <a:solidFill>
                  <a:srgbClr val="000000"/>
                </a:solidFill>
              </a:rPr>
              <a:t> automatique sur les liaisons de </a:t>
            </a:r>
            <a:r>
              <a:rPr lang="fr-FR" dirty="0" err="1">
                <a:solidFill>
                  <a:srgbClr val="000000"/>
                </a:solidFill>
              </a:rPr>
              <a:t>trunc</a:t>
            </a:r>
            <a:r>
              <a:rPr lang="fr-FR" dirty="0">
                <a:solidFill>
                  <a:srgbClr val="000000"/>
                </a:solidFill>
              </a:rPr>
              <a:t> afin que les </a:t>
            </a:r>
            <a:r>
              <a:rPr lang="fr-FR" dirty="0" err="1">
                <a:solidFill>
                  <a:srgbClr val="000000"/>
                </a:solidFill>
              </a:rPr>
              <a:t>truncs</a:t>
            </a:r>
            <a:r>
              <a:rPr lang="fr-FR" dirty="0">
                <a:solidFill>
                  <a:srgbClr val="000000"/>
                </a:solidFill>
              </a:rPr>
              <a:t> doivent être activées manuellement.</a:t>
            </a:r>
          </a:p>
          <a:p>
            <a:pPr marL="415985" lvl="1" indent="-342900" rtl="0">
              <a:buFont typeface="Arial" panose="020B0604020202020204" pitchFamily="34" charset="0"/>
              <a:buChar char="•"/>
            </a:pPr>
            <a:r>
              <a:rPr lang="fr-FR" dirty="0">
                <a:solidFill>
                  <a:srgbClr val="000000"/>
                </a:solidFill>
              </a:rPr>
              <a:t>Assurez-vous que le VLAN natif n'est utilisé que pour les liaisons de </a:t>
            </a:r>
            <a:r>
              <a:rPr lang="fr-FR" dirty="0" err="1">
                <a:solidFill>
                  <a:srgbClr val="000000"/>
                </a:solidFill>
              </a:rPr>
              <a:t>trunc</a:t>
            </a:r>
            <a:r>
              <a:rPr lang="fr-FR" dirty="0">
                <a:solidFill>
                  <a:srgbClr val="000000"/>
                </a:solidFill>
              </a:rPr>
              <a:t>.</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1397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82880" y="176679"/>
            <a:ext cx="8345488" cy="731837"/>
          </a:xfrm>
        </p:spPr>
        <p:txBody>
          <a:bodyPr/>
          <a:lstStyle/>
          <a:p>
            <a:pPr rtl="0">
              <a:lnSpc>
                <a:spcPct val="150000"/>
              </a:lnSpc>
            </a:pPr>
            <a:r>
              <a:rPr lang="fr-FR" sz="1600" dirty="0"/>
              <a:t>Les attaques de réseau LAN</a:t>
            </a:r>
            <a:r>
              <a:rPr lang="en-US" sz="1600" dirty="0"/>
              <a:t/>
            </a:r>
            <a:br>
              <a:rPr lang="en-US" sz="1600" dirty="0"/>
            </a:br>
            <a:r>
              <a:rPr lang="fr-FR" sz="2400" dirty="0"/>
              <a:t>Les messages DHCP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A15A5F89-F3B9-DD46-896D-C4DF6594A77C}"/>
              </a:ext>
            </a:extLst>
          </p:cNvPr>
          <p:cNvSpPr>
            <a:spLocks noGrp="1"/>
          </p:cNvSpPr>
          <p:nvPr>
            <p:ph idx="1"/>
          </p:nvPr>
        </p:nvSpPr>
        <p:spPr>
          <a:xfrm>
            <a:off x="146686" y="1085681"/>
            <a:ext cx="8630894" cy="752639"/>
          </a:xfrm>
        </p:spPr>
        <p:txBody>
          <a:bodyPr/>
          <a:lstStyle/>
          <a:p>
            <a:pPr marL="0" indent="0" algn="l" rtl="0"/>
            <a:r>
              <a:rPr lang="fr-FR" sz="1400" dirty="0">
                <a:solidFill>
                  <a:srgbClr val="000000"/>
                </a:solidFill>
              </a:rPr>
              <a:t>Les serveurs DHCP fournissent aux clients les informations de configuration IP, notamment l'adresse IP, le masque de sous-réseau, la passerelle par défaut, les serveurs DNS, etc., et ce de manière dynamique. Une révision de la séquence de l'échange de messages DHCP entre le client et le serveur est illustré dans la figure.</a:t>
            </a:r>
          </a:p>
        </p:txBody>
      </p:sp>
      <p:pic>
        <p:nvPicPr>
          <p:cNvPr id="2" name="Picture 1">
            <a:extLst>
              <a:ext uri="{FF2B5EF4-FFF2-40B4-BE49-F238E27FC236}">
                <a16:creationId xmlns:a16="http://schemas.microsoft.com/office/drawing/2014/main" xmlns:c15="http://schemas.microsoft.com/office/drawing/2012/chart" xmlns:c="http://schemas.openxmlformats.org/drawingml/2006/chart" xmlns="" id="{DA506D23-2044-4AB4-94F2-70B8DD874520}"/>
              </a:ext>
            </a:extLst>
          </p:cNvPr>
          <p:cNvPicPr>
            <a:picLocks noChangeAspect="1"/>
          </p:cNvPicPr>
          <p:nvPr/>
        </p:nvPicPr>
        <p:blipFill>
          <a:blip r:embed="rId3"/>
          <a:stretch>
            <a:fillRect/>
          </a:stretch>
        </p:blipFill>
        <p:spPr>
          <a:xfrm>
            <a:off x="1813592" y="1838320"/>
            <a:ext cx="4546853" cy="3177549"/>
          </a:xfrm>
          <a:prstGeom prst="rect">
            <a:avLst/>
          </a:prstGeom>
        </p:spPr>
      </p:pic>
    </p:spTree>
    <p:extLst>
      <p:ext uri="{BB962C8B-B14F-4D97-AF65-F5344CB8AC3E}">
        <p14:creationId xmlns:p14="http://schemas.microsoft.com/office/powerpoint/2010/main" val="3887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99060" y="85239"/>
            <a:ext cx="8345488" cy="731837"/>
          </a:xfrm>
        </p:spPr>
        <p:txBody>
          <a:bodyPr/>
          <a:lstStyle/>
          <a:p>
            <a:pPr rtl="0"/>
            <a:r>
              <a:rPr lang="fr-FR" sz="1600" dirty="0"/>
              <a:t>Les attaques de réseau LAN</a:t>
            </a:r>
            <a:r>
              <a:rPr lang="en-US" sz="1400" dirty="0"/>
              <a:t/>
            </a:r>
            <a:br>
              <a:rPr lang="en-US" sz="1400" dirty="0"/>
            </a:br>
            <a:r>
              <a:rPr lang="en-US" sz="1400" dirty="0" smtClean="0"/>
              <a:t/>
            </a:r>
            <a:br>
              <a:rPr lang="en-US" sz="1400" dirty="0" smtClean="0"/>
            </a:br>
            <a:r>
              <a:rPr lang="fr-FR" sz="2400" dirty="0" smtClean="0"/>
              <a:t>les </a:t>
            </a:r>
            <a:r>
              <a:rPr lang="fr-FR" sz="2400" dirty="0"/>
              <a:t>attaques DHCP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A15A5F89-F3B9-DD46-896D-C4DF6594A77C}"/>
              </a:ext>
            </a:extLst>
          </p:cNvPr>
          <p:cNvSpPr>
            <a:spLocks noGrp="1"/>
          </p:cNvSpPr>
          <p:nvPr>
            <p:ph idx="1"/>
          </p:nvPr>
        </p:nvSpPr>
        <p:spPr>
          <a:xfrm>
            <a:off x="205740" y="763736"/>
            <a:ext cx="8548979" cy="3657998"/>
          </a:xfrm>
        </p:spPr>
        <p:txBody>
          <a:bodyPr/>
          <a:lstStyle/>
          <a:p>
            <a:pPr marL="0" indent="0" algn="l" rtl="0"/>
            <a:r>
              <a:rPr lang="fr-FR" sz="1400" dirty="0">
                <a:solidFill>
                  <a:srgbClr val="000000"/>
                </a:solidFill>
              </a:rPr>
              <a:t>Deux types d'attaques DHCP sont l'insuffisance DHCP et l'usurpation DHCP. Les deux attaques sont atténuées en mettant en œuvre l'espionnage DHCP.</a:t>
            </a:r>
          </a:p>
          <a:p>
            <a:pPr marL="342900" indent="-342900" algn="l" rtl="0">
              <a:buFont typeface="Arial" panose="020B0604020202020204" pitchFamily="34" charset="0"/>
              <a:buChar char="•"/>
            </a:pPr>
            <a:r>
              <a:rPr lang="fr-FR" sz="1400" b="1" dirty="0">
                <a:solidFill>
                  <a:srgbClr val="000000"/>
                </a:solidFill>
              </a:rPr>
              <a:t>L'attaque par insuffisance DHCP – </a:t>
            </a:r>
            <a:r>
              <a:rPr lang="fr-FR" sz="1400" dirty="0">
                <a:solidFill>
                  <a:srgbClr val="000000"/>
                </a:solidFill>
              </a:rPr>
              <a:t>L'objectif d'une attaque par insuffisance DHCP est de créer un déni de service (</a:t>
            </a:r>
            <a:r>
              <a:rPr lang="fr-FR" sz="1400" dirty="0" err="1">
                <a:solidFill>
                  <a:srgbClr val="000000"/>
                </a:solidFill>
              </a:rPr>
              <a:t>DoS</a:t>
            </a:r>
            <a:r>
              <a:rPr lang="fr-FR" sz="1400" dirty="0">
                <a:solidFill>
                  <a:srgbClr val="000000"/>
                </a:solidFill>
              </a:rPr>
              <a:t>) pour connecter les clients. Les attaques par épuisement des ressources DHCP reposent sur un outil d'attaque, </a:t>
            </a:r>
            <a:r>
              <a:rPr lang="fr-FR" sz="1400" dirty="0" err="1">
                <a:solidFill>
                  <a:srgbClr val="000000"/>
                </a:solidFill>
              </a:rPr>
              <a:t>Gobbler</a:t>
            </a:r>
            <a:r>
              <a:rPr lang="fr-FR" sz="1400" dirty="0">
                <a:solidFill>
                  <a:srgbClr val="000000"/>
                </a:solidFill>
              </a:rPr>
              <a:t>, par exemple. </a:t>
            </a:r>
            <a:r>
              <a:rPr lang="fr-FR" sz="1400" dirty="0" err="1">
                <a:solidFill>
                  <a:srgbClr val="000000"/>
                </a:solidFill>
              </a:rPr>
              <a:t>Gobbler</a:t>
            </a:r>
            <a:r>
              <a:rPr lang="fr-FR" sz="1400" dirty="0">
                <a:solidFill>
                  <a:srgbClr val="000000"/>
                </a:solidFill>
              </a:rPr>
              <a:t> a la possibilité d'examiner l'intégralité des adresses IP louables et essaie de toutes les louer. Plus précisément, il crée des messages de découverte DHCP avec de fausses adresses MAC.</a:t>
            </a:r>
          </a:p>
          <a:p>
            <a:pPr marL="342900" indent="-342900" algn="l" rtl="0">
              <a:buFont typeface="Arial" panose="020B0604020202020204" pitchFamily="34" charset="0"/>
              <a:buChar char="•"/>
            </a:pPr>
            <a:r>
              <a:rPr lang="fr-FR" sz="1400" b="1" dirty="0">
                <a:solidFill>
                  <a:srgbClr val="000000"/>
                </a:solidFill>
              </a:rPr>
              <a:t>Attaque d'usurpation DHCP – </a:t>
            </a:r>
            <a:r>
              <a:rPr lang="fr-FR" sz="1400" dirty="0">
                <a:solidFill>
                  <a:srgbClr val="000000"/>
                </a:solidFill>
              </a:rPr>
              <a:t>Cela</a:t>
            </a:r>
            <a:r>
              <a:rPr lang="fr-FR" sz="1400" b="1" dirty="0">
                <a:solidFill>
                  <a:srgbClr val="000000"/>
                </a:solidFill>
              </a:rPr>
              <a:t> </a:t>
            </a:r>
            <a:r>
              <a:rPr lang="fr-FR" sz="1400" dirty="0">
                <a:solidFill>
                  <a:srgbClr val="000000"/>
                </a:solidFill>
              </a:rPr>
              <a:t>se produit lorsqu'un serveur DHCP non autorisé (rogue) se connecte au réseau et fournit des paramètres de configuration IP incorrects aux clients légitimes. Un serveur non autorisé peut fournir des informations différentes trompeuses, y compris les suivantes :</a:t>
            </a:r>
          </a:p>
          <a:p>
            <a:pPr marL="489010" lvl="2" indent="-342900" rtl="0">
              <a:buFont typeface="Arial" panose="020B0604020202020204" pitchFamily="34" charset="0"/>
              <a:buChar char="•"/>
            </a:pPr>
            <a:r>
              <a:rPr lang="fr-FR" sz="1400" b="1" dirty="0">
                <a:solidFill>
                  <a:srgbClr val="000000"/>
                </a:solidFill>
              </a:rPr>
              <a:t>Passerelle par défaut incorrecte</a:t>
            </a:r>
            <a:r>
              <a:rPr lang="fr-FR" sz="1400" dirty="0">
                <a:solidFill>
                  <a:srgbClr val="000000"/>
                </a:solidFill>
              </a:rPr>
              <a:t>  - Le serveur non autorisé fournit une passerelle non valide ou l'adresse IP de son hôte pour créer une attaque d'homme au milieu. Cette approche peut passer totalement inaperçue, car l'intrus intercepte le flux de données via le réseau.</a:t>
            </a:r>
          </a:p>
          <a:p>
            <a:pPr marL="489010" lvl="2" indent="-342900" rtl="0">
              <a:buFont typeface="Arial" panose="020B0604020202020204" pitchFamily="34" charset="0"/>
              <a:buChar char="•"/>
            </a:pPr>
            <a:r>
              <a:rPr lang="fr-FR" sz="1400" b="1" dirty="0">
                <a:solidFill>
                  <a:srgbClr val="000000"/>
                </a:solidFill>
              </a:rPr>
              <a:t>Serveur DNS incorrect</a:t>
            </a:r>
            <a:r>
              <a:rPr lang="fr-FR" sz="1400" dirty="0">
                <a:solidFill>
                  <a:srgbClr val="000000"/>
                </a:solidFill>
              </a:rPr>
              <a:t> - Le serveur non autorisé fournit une adresse de serveur DNS incorrecte pointant l'utilisateur vers un site Web néfaste.</a:t>
            </a:r>
          </a:p>
          <a:p>
            <a:pPr marL="489010" lvl="2" indent="-342900" rtl="0">
              <a:buFont typeface="Arial" panose="020B0604020202020204" pitchFamily="34" charset="0"/>
              <a:buChar char="•"/>
            </a:pPr>
            <a:r>
              <a:rPr lang="fr-FR" sz="1400" b="1" dirty="0">
                <a:solidFill>
                  <a:srgbClr val="000000"/>
                </a:solidFill>
              </a:rPr>
              <a:t>Adresse IP incorrecte</a:t>
            </a:r>
            <a:r>
              <a:rPr lang="fr-FR" sz="1400" dirty="0">
                <a:solidFill>
                  <a:srgbClr val="000000"/>
                </a:solidFill>
              </a:rPr>
              <a:t>  - Le serveur non autorisé fournit une adresse IP invalide créant efficacement une attaque </a:t>
            </a:r>
            <a:r>
              <a:rPr lang="fr-FR" sz="1400" dirty="0" err="1">
                <a:solidFill>
                  <a:srgbClr val="000000"/>
                </a:solidFill>
              </a:rPr>
              <a:t>DoS</a:t>
            </a:r>
            <a:r>
              <a:rPr lang="fr-FR" sz="1400" dirty="0">
                <a:solidFill>
                  <a:srgbClr val="000000"/>
                </a:solidFill>
              </a:rPr>
              <a:t> sur le client DHCP.</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716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68580" y="130959"/>
            <a:ext cx="8877300" cy="731837"/>
          </a:xfrm>
        </p:spPr>
        <p:txBody>
          <a:bodyPr/>
          <a:lstStyle/>
          <a:p>
            <a:pPr rtl="0">
              <a:lnSpc>
                <a:spcPct val="150000"/>
              </a:lnSpc>
            </a:pPr>
            <a:r>
              <a:rPr lang="en-US" dirty="0"/>
              <a:t/>
            </a:r>
            <a:br>
              <a:rPr lang="en-US" dirty="0"/>
            </a:br>
            <a:r>
              <a:rPr lang="fr-FR" sz="2400" dirty="0"/>
              <a:t>Vidéo des attaques de réseau LAN –Attaques ARP, Attaques STP et Reconnaissance CDP</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17510519-66BC-9B41-A8DD-700F29EAFD09}"/>
              </a:ext>
            </a:extLst>
          </p:cNvPr>
          <p:cNvSpPr>
            <a:spLocks noGrp="1"/>
          </p:cNvSpPr>
          <p:nvPr>
            <p:ph idx="1"/>
          </p:nvPr>
        </p:nvSpPr>
        <p:spPr>
          <a:xfrm>
            <a:off x="192722" y="1654364"/>
            <a:ext cx="8280057" cy="2117536"/>
          </a:xfrm>
        </p:spPr>
        <p:txBody>
          <a:bodyPr/>
          <a:lstStyle/>
          <a:p>
            <a:pPr algn="l" rtl="0"/>
            <a:r>
              <a:rPr lang="fr-FR" sz="1800" dirty="0">
                <a:solidFill>
                  <a:srgbClr val="000000"/>
                </a:solidFill>
              </a:rPr>
              <a:t>Cette vidéo présentera les points suivants:</a:t>
            </a:r>
          </a:p>
          <a:p>
            <a:pPr marL="285750" indent="-285750" algn="l" rtl="0">
              <a:buFont typeface="Arial" panose="020B0604020202020204" pitchFamily="34" charset="0"/>
              <a:buChar char="•"/>
            </a:pPr>
            <a:r>
              <a:rPr lang="fr-FR" sz="1800" dirty="0">
                <a:solidFill>
                  <a:srgbClr val="000000"/>
                </a:solidFill>
              </a:rPr>
              <a:t>L'attaque d'usurpation ARP</a:t>
            </a:r>
          </a:p>
          <a:p>
            <a:pPr marL="285750" indent="-285750" algn="l" rtl="0">
              <a:buFont typeface="Arial" panose="020B0604020202020204" pitchFamily="34" charset="0"/>
              <a:buChar char="•"/>
            </a:pPr>
            <a:r>
              <a:rPr lang="fr-FR" sz="1800" dirty="0">
                <a:solidFill>
                  <a:srgbClr val="000000"/>
                </a:solidFill>
              </a:rPr>
              <a:t>L'attaque Empoisonnement ARP</a:t>
            </a:r>
          </a:p>
          <a:p>
            <a:pPr marL="285750" indent="-285750" algn="l" rtl="0">
              <a:buFont typeface="Arial" panose="020B0604020202020204" pitchFamily="34" charset="0"/>
              <a:buChar char="•"/>
            </a:pPr>
            <a:r>
              <a:rPr lang="fr-FR" sz="1800" dirty="0">
                <a:solidFill>
                  <a:srgbClr val="000000"/>
                </a:solidFill>
              </a:rPr>
              <a:t>L'attaque STP</a:t>
            </a:r>
          </a:p>
          <a:p>
            <a:pPr marL="285750" indent="-285750" algn="l" rtl="0">
              <a:buFont typeface="Arial" panose="020B0604020202020204" pitchFamily="34" charset="0"/>
              <a:buChar char="•"/>
            </a:pPr>
            <a:r>
              <a:rPr lang="fr-FR" sz="1800" dirty="0">
                <a:solidFill>
                  <a:srgbClr val="000000"/>
                </a:solidFill>
              </a:rPr>
              <a:t>Reconnaissance CDP</a:t>
            </a:r>
          </a:p>
        </p:txBody>
      </p:sp>
    </p:spTree>
    <p:extLst>
      <p:ext uri="{BB962C8B-B14F-4D97-AF65-F5344CB8AC3E}">
        <p14:creationId xmlns:p14="http://schemas.microsoft.com/office/powerpoint/2010/main" val="10517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 xmlns:c="http://schemas.openxmlformats.org/drawingml/2006/chart" xmlns:c15="http://schemas.microsoft.com/office/drawing/2012/chart" xmlns:a16="http://schemas.microsoft.com/office/drawing/2014/main" id="{2D10C50B-ED86-4E5D-BD0F-658911DFEF9B}"/>
              </a:ext>
            </a:extLst>
          </p:cNvPr>
          <p:cNvSpPr>
            <a:spLocks noGrp="1"/>
          </p:cNvSpPr>
          <p:nvPr>
            <p:ph type="title"/>
          </p:nvPr>
        </p:nvSpPr>
        <p:spPr>
          <a:xfrm>
            <a:off x="0" y="-15285"/>
            <a:ext cx="9144000" cy="757238"/>
          </a:xfrm>
        </p:spPr>
        <p:txBody>
          <a:bodyPr/>
          <a:lstStyle/>
          <a:p>
            <a:pPr rtl="0"/>
            <a:r>
              <a:rPr lang="fr-FR"/>
              <a:t>What to Expect in this Module (Cont.)</a:t>
            </a:r>
          </a:p>
        </p:txBody>
      </p:sp>
      <p:sp>
        <p:nvSpPr>
          <p:cNvPr id="6" name="Content Placeholder 1">
            <a:extLst>
              <a:ext uri="{FF2B5EF4-FFF2-40B4-BE49-F238E27FC236}">
                <a16:creationId xmlns="" xmlns:c="http://schemas.openxmlformats.org/drawingml/2006/chart" xmlns:c15="http://schemas.microsoft.com/office/drawing/2012/chart"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rtl="0">
              <a:buNone/>
            </a:pPr>
            <a:r>
              <a:rPr lang="fr-FR"/>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 xmlns:c="http://schemas.openxmlformats.org/drawingml/2006/chart" xmlns:c15="http://schemas.microsoft.com/office/drawing/2012/chart"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 xmlns:c="http://schemas.openxmlformats.org/drawingml/2006/chart" xmlns:c15="http://schemas.microsoft.com/office/drawing/2012/chart" xmlns:a16="http://schemas.microsoft.com/office/drawing/2014/main" val="3215831619"/>
                    </a:ext>
                  </a:extLst>
                </a:gridCol>
                <a:gridCol w="6416970">
                  <a:extLst>
                    <a:ext uri="{9D8B030D-6E8A-4147-A177-3AD203B41FA5}">
                      <a16:colId xmlns="" xmlns:c="http://schemas.openxmlformats.org/drawingml/2006/chart" xmlns:c15="http://schemas.microsoft.com/office/drawing/2012/chart" xmlns:a16="http://schemas.microsoft.com/office/drawing/2014/main" val="276475465"/>
                    </a:ext>
                  </a:extLst>
                </a:gridCol>
              </a:tblGrid>
              <a:tr h="265091">
                <a:tc>
                  <a:txBody>
                    <a:bodyPr/>
                    <a:lstStyle/>
                    <a:p>
                      <a:pPr algn="l" rtl="0" fontAlgn="b"/>
                      <a:r>
                        <a:rPr lang="fr-FR" sz="1400" b="1" i="0" u="none" strike="noStrike">
                          <a:solidFill>
                            <a:schemeClr val="bg1"/>
                          </a:solidFill>
                          <a:effectLst/>
                          <a:latin typeface="+mn-lt"/>
                        </a:rPr>
                        <a:t>Feature</a:t>
                      </a:r>
                    </a:p>
                  </a:txBody>
                  <a:tcPr marL="9525" marR="9525" marT="9525" marB="0" anchor="b"/>
                </a:tc>
                <a:tc>
                  <a:txBody>
                    <a:bodyPr/>
                    <a:lstStyle/>
                    <a:p>
                      <a:pPr rtl="0"/>
                      <a:r>
                        <a:rPr lang="fr-FR"/>
                        <a:t>Description</a:t>
                      </a:r>
                    </a:p>
                  </a:txBody>
                  <a:tcPr/>
                </a:tc>
                <a:extLst>
                  <a:ext uri="{0D108BD9-81ED-4DB2-BD59-A6C34878D82A}">
                    <a16:rowId xmlns="" xmlns:c="http://schemas.openxmlformats.org/drawingml/2006/chart" xmlns:c15="http://schemas.microsoft.com/office/drawing/2012/chart" xmlns:a16="http://schemas.microsoft.com/office/drawing/2014/main" val="3768427975"/>
                  </a:ext>
                </a:extLst>
              </a:tr>
              <a:tr h="265091">
                <a:tc>
                  <a:txBody>
                    <a:bodyPr/>
                    <a:lstStyle/>
                    <a:p>
                      <a:pPr algn="l" rtl="0" fontAlgn="b"/>
                      <a:r>
                        <a:rPr lang="fr-FR" sz="1400" b="0" i="0" u="none" strike="noStrike">
                          <a:solidFill>
                            <a:srgbClr val="000000"/>
                          </a:solidFill>
                          <a:effectLst/>
                          <a:latin typeface="+mn-lt"/>
                        </a:rPr>
                        <a:t>Hands-On Labs</a:t>
                      </a:r>
                    </a:p>
                  </a:txBody>
                  <a:tcPr marL="9525" marR="9525" marT="9525" marB="0" anchor="b"/>
                </a:tc>
                <a:tc>
                  <a:txBody>
                    <a:bodyPr/>
                    <a:lstStyle/>
                    <a:p>
                      <a:pPr rtl="0"/>
                      <a:r>
                        <a:rPr lang="fr-FR"/>
                        <a:t>Labs designed for working with physical equipment.</a:t>
                      </a:r>
                    </a:p>
                  </a:txBody>
                  <a:tcPr/>
                </a:tc>
                <a:extLst>
                  <a:ext uri="{0D108BD9-81ED-4DB2-BD59-A6C34878D82A}">
                    <a16:rowId xmlns="" xmlns:c="http://schemas.openxmlformats.org/drawingml/2006/chart" xmlns:c15="http://schemas.microsoft.com/office/drawing/2012/chart"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fr-FR" sz="1400" b="0" i="0" u="none" strike="noStrike">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pPr rtl="0"/>
                      <a:r>
                        <a:rPr lang="fr-FR"/>
                        <a:t>These are found on the Instructor Resources page. Class Activities are designed to facilitate learning, class discussion, and collaboration.</a:t>
                      </a:r>
                    </a:p>
                  </a:txBody>
                  <a:tcPr/>
                </a:tc>
                <a:extLst>
                  <a:ext uri="{0D108BD9-81ED-4DB2-BD59-A6C34878D82A}">
                    <a16:rowId xmlns="" xmlns:c="http://schemas.openxmlformats.org/drawingml/2006/chart" xmlns:c15="http://schemas.microsoft.com/office/drawing/2012/chart" xmlns:a16="http://schemas.microsoft.com/office/drawing/2014/main" val="1125566603"/>
                  </a:ext>
                </a:extLst>
              </a:tr>
              <a:tr h="265091">
                <a:tc>
                  <a:txBody>
                    <a:bodyPr/>
                    <a:lstStyle/>
                    <a:p>
                      <a:pPr algn="l" rtl="0" fontAlgn="b"/>
                      <a:r>
                        <a:rPr lang="fr-FR" sz="1400" b="0" i="0" u="none" strike="noStrike">
                          <a:solidFill>
                            <a:srgbClr val="000000"/>
                          </a:solidFill>
                          <a:effectLst/>
                          <a:latin typeface="+mn-lt"/>
                        </a:rPr>
                        <a:t>Module Quizzes</a:t>
                      </a:r>
                    </a:p>
                  </a:txBody>
                  <a:tcPr marL="9525" marR="9525" marT="9525" marB="0" anchor="b"/>
                </a:tc>
                <a:tc>
                  <a:txBody>
                    <a:bodyPr/>
                    <a:lstStyle/>
                    <a:p>
                      <a:pPr rtl="0"/>
                      <a:r>
                        <a:rPr lang="fr-FR"/>
                        <a:t>Self-assessments that integrate concepts and skills learned throughout the series of topics presented in the module.</a:t>
                      </a:r>
                    </a:p>
                  </a:txBody>
                  <a:tcPr/>
                </a:tc>
                <a:extLst>
                  <a:ext uri="{0D108BD9-81ED-4DB2-BD59-A6C34878D82A}">
                    <a16:rowId xmlns="" xmlns:c="http://schemas.openxmlformats.org/drawingml/2006/chart" xmlns:c15="http://schemas.microsoft.com/office/drawing/2012/chart" xmlns:a16="http://schemas.microsoft.com/office/drawing/2014/main" val="831502776"/>
                  </a:ext>
                </a:extLst>
              </a:tr>
              <a:tr h="265091">
                <a:tc>
                  <a:txBody>
                    <a:bodyPr/>
                    <a:lstStyle/>
                    <a:p>
                      <a:pPr algn="l" rtl="0" fontAlgn="b"/>
                      <a:r>
                        <a:rPr lang="fr-FR" sz="1400" b="0" i="0" u="none" strike="noStrike">
                          <a:solidFill>
                            <a:srgbClr val="000000"/>
                          </a:solidFill>
                          <a:effectLst/>
                          <a:latin typeface="+mn-lt"/>
                        </a:rPr>
                        <a:t>Module Summary</a:t>
                      </a:r>
                    </a:p>
                  </a:txBody>
                  <a:tcPr marL="9525" marR="9525" marT="9525" marB="0" anchor="b"/>
                </a:tc>
                <a:tc>
                  <a:txBody>
                    <a:bodyPr/>
                    <a:lstStyle/>
                    <a:p>
                      <a:pPr rtl="0"/>
                      <a:r>
                        <a:rPr lang="fr-FR"/>
                        <a:t>Briefly recaps module content.</a:t>
                      </a:r>
                    </a:p>
                  </a:txBody>
                  <a:tcPr/>
                </a:tc>
                <a:extLst>
                  <a:ext uri="{0D108BD9-81ED-4DB2-BD59-A6C34878D82A}">
                    <a16:rowId xmlns="" xmlns:c="http://schemas.openxmlformats.org/drawingml/2006/chart" xmlns:c15="http://schemas.microsoft.com/office/drawing/2012/chart"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40393298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44780" y="85239"/>
            <a:ext cx="8345488" cy="731837"/>
          </a:xfrm>
        </p:spPr>
        <p:txBody>
          <a:bodyPr/>
          <a:lstStyle/>
          <a:p>
            <a:pPr rtl="0">
              <a:lnSpc>
                <a:spcPct val="150000"/>
              </a:lnSpc>
            </a:pPr>
            <a:r>
              <a:rPr lang="fr-FR" sz="1600" dirty="0"/>
              <a:t>Les attaques de réseau LAN</a:t>
            </a:r>
            <a:r>
              <a:rPr lang="en-US" sz="1400" dirty="0"/>
              <a:t/>
            </a:r>
            <a:br>
              <a:rPr lang="en-US" sz="1400" dirty="0"/>
            </a:br>
            <a:r>
              <a:rPr lang="fr-FR" sz="2400" dirty="0"/>
              <a:t>les attaques ARP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371C3F83-A506-0242-BF2F-B361DEA2DB2A}"/>
              </a:ext>
            </a:extLst>
          </p:cNvPr>
          <p:cNvSpPr>
            <a:spLocks noGrp="1"/>
          </p:cNvSpPr>
          <p:nvPr>
            <p:ph idx="1"/>
          </p:nvPr>
        </p:nvSpPr>
        <p:spPr>
          <a:xfrm>
            <a:off x="198120" y="893276"/>
            <a:ext cx="8564219" cy="3657998"/>
          </a:xfrm>
        </p:spPr>
        <p:txBody>
          <a:bodyPr/>
          <a:lstStyle/>
          <a:p>
            <a:pPr marL="285750" indent="-285750" algn="l" rtl="0">
              <a:buFont typeface="Arial" panose="020B0604020202020204" pitchFamily="34" charset="0"/>
              <a:buChar char="•"/>
            </a:pPr>
            <a:r>
              <a:rPr lang="fr-FR" sz="1400" dirty="0">
                <a:solidFill>
                  <a:srgbClr val="000000"/>
                </a:solidFill>
              </a:rPr>
              <a:t>Les hôtes diffusent des requêtes ARP pour déterminer l'adresse MAC d'un hôte avec une adresse IP de destination. Tous les hôtes du sous-réseau reçoivent et traitent la requête ARP. L'hôte dont l'adresse IP correspond à la requête ARP envoie une réponse ARP.</a:t>
            </a:r>
          </a:p>
          <a:p>
            <a:pPr marL="285750" indent="-285750" algn="l" rtl="0">
              <a:buFont typeface="Arial" panose="020B0604020202020204" pitchFamily="34" charset="0"/>
              <a:buChar char="•"/>
            </a:pPr>
            <a:r>
              <a:rPr lang="fr-FR" sz="1400" dirty="0">
                <a:solidFill>
                  <a:srgbClr val="000000"/>
                </a:solidFill>
              </a:rPr>
              <a:t>Un client peut envoyer une réponse ARP non sollicitée appelé «ARP gratuite». les autres hôtes du sous-réseau stockent l'adresse MAC et l'adresse IP contenue par l'ARP gratuite dans leurs tables ARP.</a:t>
            </a:r>
          </a:p>
          <a:p>
            <a:pPr marL="285750" indent="-285750" algn="l" rtl="0">
              <a:buFont typeface="Arial" panose="020B0604020202020204" pitchFamily="34" charset="0"/>
              <a:buChar char="•"/>
            </a:pPr>
            <a:r>
              <a:rPr lang="fr-FR" sz="1400" dirty="0">
                <a:solidFill>
                  <a:srgbClr val="000000"/>
                </a:solidFill>
              </a:rPr>
              <a:t>Un attaquant peut envoyer un message ARP gratuit contenant une adresse MAC usurpée à un commutateur, et le commutateur mettrait à jour sa table MAC en conséquence. Dans une attaque typique, un acteur de menace peut envoyer des réponses ARP non sollicitées à d'autres hôtes du sous-réseau avec l'adresse MAC de l'acteur de menace et l'adresse IP de la passerelle par défaut, configurant efficacement une attaque d'homme au milieu.</a:t>
            </a:r>
          </a:p>
          <a:p>
            <a:pPr marL="285750" indent="-285750" algn="l" rtl="0">
              <a:buFont typeface="Arial" panose="020B0604020202020204" pitchFamily="34" charset="0"/>
              <a:buChar char="•"/>
            </a:pPr>
            <a:r>
              <a:rPr lang="fr-FR" sz="1400" dirty="0">
                <a:solidFill>
                  <a:srgbClr val="000000"/>
                </a:solidFill>
              </a:rPr>
              <a:t>Il existe de nombreux outils disponibles sur Internet pour créer des attaques ARP homme-au-milieu. </a:t>
            </a:r>
          </a:p>
          <a:p>
            <a:pPr marL="285750" indent="-285750" algn="l" rtl="0">
              <a:buFont typeface="Arial" panose="020B0604020202020204" pitchFamily="34" charset="0"/>
              <a:buChar char="•"/>
            </a:pPr>
            <a:r>
              <a:rPr lang="fr-FR" sz="1400" dirty="0">
                <a:solidFill>
                  <a:srgbClr val="000000"/>
                </a:solidFill>
              </a:rPr>
              <a:t>IPv6 utilise le protocole de découverte de voisin ICMPv6 pour la résolution d'adresse de couche 2. IPv6 comprend des stratégies pour atténuer l'usurpation de publicité de voisin, de la même manière que IPv6 empêche une réponse ARP usurpée.</a:t>
            </a:r>
          </a:p>
          <a:p>
            <a:pPr marL="285750" indent="-285750" algn="l" rtl="0">
              <a:buFont typeface="Arial" panose="020B0604020202020204" pitchFamily="34" charset="0"/>
              <a:buChar char="•"/>
            </a:pPr>
            <a:r>
              <a:rPr lang="fr-FR" sz="1400" dirty="0">
                <a:solidFill>
                  <a:srgbClr val="000000"/>
                </a:solidFill>
              </a:rPr>
              <a:t>L'usurpation ARP et l'empoisonnement ARP sont atténués par la mise en œuvre de l'inspection ARP dynamique (DAI).</a:t>
            </a:r>
          </a:p>
        </p:txBody>
      </p:sp>
    </p:spTree>
    <p:extLst>
      <p:ext uri="{BB962C8B-B14F-4D97-AF65-F5344CB8AC3E}">
        <p14:creationId xmlns:p14="http://schemas.microsoft.com/office/powerpoint/2010/main" val="34075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29540" y="137160"/>
            <a:ext cx="8345488" cy="731837"/>
          </a:xfrm>
        </p:spPr>
        <p:txBody>
          <a:bodyPr/>
          <a:lstStyle/>
          <a:p>
            <a:pPr rtl="0"/>
            <a:r>
              <a:rPr lang="fr-FR" sz="1600" dirty="0"/>
              <a:t>Les attaques de réseau LAN</a:t>
            </a:r>
            <a:r>
              <a:rPr lang="en-US" sz="1400" dirty="0"/>
              <a:t/>
            </a:r>
            <a:br>
              <a:rPr lang="en-US" sz="1400" dirty="0"/>
            </a:br>
            <a:r>
              <a:rPr lang="en-US" sz="1400" dirty="0" smtClean="0"/>
              <a:t/>
            </a:r>
            <a:br>
              <a:rPr lang="en-US" sz="1400" dirty="0" smtClean="0"/>
            </a:br>
            <a:r>
              <a:rPr lang="fr-FR" sz="2400" dirty="0" smtClean="0"/>
              <a:t>Les </a:t>
            </a:r>
            <a:r>
              <a:rPr lang="fr-FR" sz="2400" dirty="0"/>
              <a:t>Attaques par usurpation d'adresse</a:t>
            </a:r>
          </a:p>
        </p:txBody>
      </p:sp>
      <p:sp>
        <p:nvSpPr>
          <p:cNvPr id="4" name="Content Placeholder 3">
            <a:extLst>
              <a:ext uri="{FF2B5EF4-FFF2-40B4-BE49-F238E27FC236}">
                <a16:creationId xmlns:a16="http://schemas.microsoft.com/office/drawing/2014/main" xmlns:c15="http://schemas.microsoft.com/office/drawing/2012/chart" xmlns:c="http://schemas.openxmlformats.org/drawingml/2006/chart" xmlns="" id="{373D34F0-E38F-B844-AA88-B413EE3F1B3E}"/>
              </a:ext>
            </a:extLst>
          </p:cNvPr>
          <p:cNvSpPr>
            <a:spLocks noGrp="1"/>
          </p:cNvSpPr>
          <p:nvPr>
            <p:ph idx="1"/>
          </p:nvPr>
        </p:nvSpPr>
        <p:spPr>
          <a:xfrm>
            <a:off x="467042" y="954236"/>
            <a:ext cx="8280057" cy="3657998"/>
          </a:xfrm>
        </p:spPr>
        <p:txBody>
          <a:bodyPr/>
          <a:lstStyle/>
          <a:p>
            <a:pPr marL="285750" indent="-285750" algn="l" rtl="0">
              <a:buFont typeface="Arial" panose="020B0604020202020204" pitchFamily="34" charset="0"/>
              <a:buChar char="•"/>
            </a:pPr>
            <a:r>
              <a:rPr lang="fr-FR" sz="1400" dirty="0">
                <a:solidFill>
                  <a:srgbClr val="000000"/>
                </a:solidFill>
              </a:rPr>
              <a:t>L'usurpation d'adresse IP est lorsqu'un acteur de menace détourne une adresse IP valide d'un autre périphérique sur le sous-réseau ou utilise une adresse IP aléatoire. L'usurpation d'adresse IP est difficile à atténuer, en particulier lorsqu'elle est utilisée à l'intérieur d'un sous-réseau auquel appartient l'IP.</a:t>
            </a:r>
          </a:p>
          <a:p>
            <a:pPr marL="285750" indent="-285750" algn="l" rtl="0">
              <a:buFont typeface="Arial" panose="020B0604020202020204" pitchFamily="34" charset="0"/>
              <a:buChar char="•"/>
            </a:pPr>
            <a:r>
              <a:rPr lang="fr-FR" sz="1400" dirty="0">
                <a:solidFill>
                  <a:srgbClr val="000000"/>
                </a:solidFill>
              </a:rPr>
              <a:t>Les attaques d'usurpation d'adresse MAC se produisent lorsque les acteurs de menace modifient l'adresse MAC de leur hôte pour correspondre à une autre adresse MAC connue d'un hôte cible. Le commutateur remplace l'entrée de table MAC actuelle et attribue l'adresse MAC au nouveau port. Il transfère ensuite par inadvertance des trames destinées à l'hôte cible à l'hôte attaquant.</a:t>
            </a:r>
          </a:p>
          <a:p>
            <a:pPr marL="285750" indent="-285750" algn="l" rtl="0">
              <a:buFont typeface="Arial" panose="020B0604020202020204" pitchFamily="34" charset="0"/>
              <a:buChar char="•"/>
            </a:pPr>
            <a:r>
              <a:rPr lang="fr-FR" sz="1400" dirty="0">
                <a:solidFill>
                  <a:srgbClr val="000000"/>
                </a:solidFill>
              </a:rPr>
              <a:t>Lorsque l'hôte cible envoie du trafic, le commutateur vérifiera l'erreur, en réalignant l'adresse MAC sur le port d'origine. Pour empêcher le commutateur de ramener l'affectation de port à son état correct, l'acteur de menace peut créer un programme ou un script qui enverra constamment des trames au commutateur afin que le commutateur conserve les informations incorrectes ou usurpées. </a:t>
            </a:r>
          </a:p>
          <a:p>
            <a:pPr marL="285750" indent="-285750" algn="l" rtl="0">
              <a:buFont typeface="Arial" panose="020B0604020202020204" pitchFamily="34" charset="0"/>
              <a:buChar char="•"/>
            </a:pPr>
            <a:r>
              <a:rPr lang="fr-FR" sz="1400" dirty="0">
                <a:solidFill>
                  <a:srgbClr val="000000"/>
                </a:solidFill>
              </a:rPr>
              <a:t>Il n'y a pas de mécanisme de sécurité au couche 2 qui permet à un commutateur de vérifier la source des adresses MAC, ce qui le rend très vulnérable à l'usurpation.</a:t>
            </a:r>
          </a:p>
          <a:p>
            <a:pPr marL="285750" indent="-285750" algn="l" rtl="0">
              <a:buFont typeface="Arial" panose="020B0604020202020204" pitchFamily="34" charset="0"/>
              <a:buChar char="•"/>
            </a:pPr>
            <a:r>
              <a:rPr lang="fr-FR" sz="1400" dirty="0">
                <a:solidFill>
                  <a:srgbClr val="000000"/>
                </a:solidFill>
              </a:rPr>
              <a:t>L'usurpation d'adresse IP et MAC peut être atténuée en implémentant IPSG.</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8776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29540" y="390039"/>
            <a:ext cx="8345488" cy="731837"/>
          </a:xfrm>
        </p:spPr>
        <p:txBody>
          <a:bodyPr/>
          <a:lstStyle/>
          <a:p>
            <a:pPr rtl="0">
              <a:lnSpc>
                <a:spcPct val="150000"/>
              </a:lnSpc>
            </a:pPr>
            <a:r>
              <a:rPr lang="fr-FR" sz="1600" dirty="0"/>
              <a:t>Les attaques de réseau LAN</a:t>
            </a:r>
            <a:r>
              <a:rPr lang="en-US" dirty="0"/>
              <a:t/>
            </a:r>
            <a:br>
              <a:rPr lang="en-US" dirty="0"/>
            </a:br>
            <a:r>
              <a:rPr lang="fr-FR" sz="2400" dirty="0"/>
              <a:t>les attaques STP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E60B676-C5AA-DE4E-B9AF-6229A101D707}"/>
              </a:ext>
            </a:extLst>
          </p:cNvPr>
          <p:cNvSpPr>
            <a:spLocks noGrp="1"/>
          </p:cNvSpPr>
          <p:nvPr>
            <p:ph idx="1"/>
          </p:nvPr>
        </p:nvSpPr>
        <p:spPr>
          <a:xfrm>
            <a:off x="467042" y="1327616"/>
            <a:ext cx="8280057" cy="2390944"/>
          </a:xfrm>
        </p:spPr>
        <p:txBody>
          <a:bodyPr/>
          <a:lstStyle/>
          <a:p>
            <a:pPr marL="285750" indent="-285750" algn="l" rtl="0">
              <a:buFont typeface="Arial" panose="020B0604020202020204" pitchFamily="34" charset="0"/>
              <a:buChar char="•"/>
            </a:pPr>
            <a:r>
              <a:rPr lang="fr-FR" sz="1400" dirty="0">
                <a:solidFill>
                  <a:srgbClr val="000000"/>
                </a:solidFill>
              </a:rPr>
              <a:t>Les attaquants du réseau peuvent manipuler le protocole STP (</a:t>
            </a:r>
            <a:r>
              <a:rPr lang="fr-FR" sz="1400" dirty="0" err="1">
                <a:solidFill>
                  <a:srgbClr val="000000"/>
                </a:solidFill>
              </a:rPr>
              <a:t>Spanning</a:t>
            </a:r>
            <a:r>
              <a:rPr lang="fr-FR" sz="1400" dirty="0">
                <a:solidFill>
                  <a:srgbClr val="000000"/>
                </a:solidFill>
              </a:rPr>
              <a:t> </a:t>
            </a:r>
            <a:r>
              <a:rPr lang="fr-FR" sz="1400" dirty="0" err="1">
                <a:solidFill>
                  <a:srgbClr val="000000"/>
                </a:solidFill>
              </a:rPr>
              <a:t>Tree</a:t>
            </a:r>
            <a:r>
              <a:rPr lang="fr-FR" sz="1400" dirty="0">
                <a:solidFill>
                  <a:srgbClr val="000000"/>
                </a:solidFill>
              </a:rPr>
              <a:t> Protocol) pour mener une attaque en usurpant le pont racine et en modifiant la topologie d'un réseau. Les attaquants peuvent alors capturer tout le trafic pour le domaine commuté immédiat.</a:t>
            </a:r>
          </a:p>
          <a:p>
            <a:pPr marL="285750" indent="-285750" algn="l" rtl="0">
              <a:buFont typeface="Arial" panose="020B0604020202020204" pitchFamily="34" charset="0"/>
              <a:buChar char="•"/>
            </a:pPr>
            <a:r>
              <a:rPr lang="fr-FR" sz="1400" dirty="0">
                <a:solidFill>
                  <a:srgbClr val="000000"/>
                </a:solidFill>
              </a:rPr>
              <a:t>Pour mener une attaque de manipulation STP, l'hôte attaquant diffuse des unités de données de protocole de pont STP (BPDU) contenant de configuration et de topologie obligera à réévaluer le </a:t>
            </a:r>
            <a:r>
              <a:rPr lang="fr-FR" sz="1400" dirty="0" err="1">
                <a:solidFill>
                  <a:srgbClr val="000000"/>
                </a:solidFill>
              </a:rPr>
              <a:t>spanning-tree</a:t>
            </a:r>
            <a:r>
              <a:rPr lang="fr-FR" sz="1400" dirty="0">
                <a:solidFill>
                  <a:srgbClr val="000000"/>
                </a:solidFill>
              </a:rPr>
              <a:t>. Les BPDU envoyés par l'hôte attaquant annoncent une priorité de pont inférieure pour tenter d'être élu pont racine.</a:t>
            </a:r>
          </a:p>
          <a:p>
            <a:pPr marL="285750" indent="-285750" algn="l" rtl="0">
              <a:buFont typeface="Arial" panose="020B0604020202020204" pitchFamily="34" charset="0"/>
              <a:buChar char="•"/>
            </a:pPr>
            <a:r>
              <a:rPr lang="fr-FR" sz="1400" dirty="0">
                <a:solidFill>
                  <a:srgbClr val="000000"/>
                </a:solidFill>
              </a:rPr>
              <a:t>Cette attaque STP est atténuée par l'implémentation de BPDU </a:t>
            </a:r>
            <a:r>
              <a:rPr lang="fr-FR" sz="1400" dirty="0" err="1">
                <a:solidFill>
                  <a:srgbClr val="000000"/>
                </a:solidFill>
              </a:rPr>
              <a:t>Guard</a:t>
            </a:r>
            <a:r>
              <a:rPr lang="fr-FR" sz="1400" dirty="0">
                <a:solidFill>
                  <a:srgbClr val="000000"/>
                </a:solidFill>
              </a:rPr>
              <a:t> sur tous les ports d'accès. BPDU </a:t>
            </a:r>
            <a:r>
              <a:rPr lang="fr-FR" sz="1400" dirty="0" err="1">
                <a:solidFill>
                  <a:srgbClr val="000000"/>
                </a:solidFill>
              </a:rPr>
              <a:t>Guard</a:t>
            </a:r>
            <a:r>
              <a:rPr lang="fr-FR" sz="1400" dirty="0">
                <a:solidFill>
                  <a:srgbClr val="000000"/>
                </a:solidFill>
              </a:rPr>
              <a:t> est discuté plus en détail plus tard dans le cours.</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11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c15="http://schemas.microsoft.com/office/drawing/2012/chart" xmlns:c="http://schemas.openxmlformats.org/drawingml/2006/chart" xmlns="" id="{C02AA8F8-1E43-384B-8982-C0BB94049B5C}"/>
              </a:ext>
            </a:extLst>
          </p:cNvPr>
          <p:cNvSpPr>
            <a:spLocks noGrp="1"/>
          </p:cNvSpPr>
          <p:nvPr>
            <p:ph type="title"/>
          </p:nvPr>
        </p:nvSpPr>
        <p:spPr>
          <a:xfrm>
            <a:off x="106680" y="0"/>
            <a:ext cx="8345488" cy="731837"/>
          </a:xfrm>
        </p:spPr>
        <p:txBody>
          <a:bodyPr/>
          <a:lstStyle/>
          <a:p>
            <a:pPr rtl="0">
              <a:lnSpc>
                <a:spcPct val="150000"/>
              </a:lnSpc>
            </a:pPr>
            <a:r>
              <a:rPr lang="fr-FR" sz="1600" dirty="0"/>
              <a:t>Les attaques de réseau LAN</a:t>
            </a:r>
            <a:r>
              <a:rPr lang="en-US" dirty="0"/>
              <a:t/>
            </a:r>
            <a:br>
              <a:rPr lang="en-US" dirty="0"/>
            </a:br>
            <a:r>
              <a:rPr lang="fr-FR" sz="2400" dirty="0"/>
              <a:t>Reconnaissance CDP</a:t>
            </a:r>
          </a:p>
        </p:txBody>
      </p:sp>
      <p:sp>
        <p:nvSpPr>
          <p:cNvPr id="5" name="Content Placeholder 4">
            <a:extLst>
              <a:ext uri="{FF2B5EF4-FFF2-40B4-BE49-F238E27FC236}">
                <a16:creationId xmlns:a16="http://schemas.microsoft.com/office/drawing/2014/main" xmlns:c15="http://schemas.microsoft.com/office/drawing/2012/chart" xmlns:c="http://schemas.openxmlformats.org/drawingml/2006/chart" xmlns="" id="{1E60B676-C5AA-DE4E-B9AF-6229A101D707}"/>
              </a:ext>
            </a:extLst>
          </p:cNvPr>
          <p:cNvSpPr>
            <a:spLocks noGrp="1"/>
          </p:cNvSpPr>
          <p:nvPr>
            <p:ph idx="1"/>
          </p:nvPr>
        </p:nvSpPr>
        <p:spPr>
          <a:xfrm>
            <a:off x="161925" y="763736"/>
            <a:ext cx="8896349" cy="3657998"/>
          </a:xfrm>
        </p:spPr>
        <p:txBody>
          <a:bodyPr/>
          <a:lstStyle/>
          <a:p>
            <a:pPr marL="0" indent="0" algn="l" rtl="0"/>
            <a:r>
              <a:rPr lang="fr-FR" sz="1400" dirty="0">
                <a:solidFill>
                  <a:srgbClr val="000000"/>
                </a:solidFill>
              </a:rPr>
              <a:t>Le protocole CDP (Cisco </a:t>
            </a:r>
            <a:r>
              <a:rPr lang="fr-FR" sz="1400" dirty="0" err="1">
                <a:solidFill>
                  <a:srgbClr val="000000"/>
                </a:solidFill>
              </a:rPr>
              <a:t>Discovery</a:t>
            </a:r>
            <a:r>
              <a:rPr lang="fr-FR" sz="1400" dirty="0">
                <a:solidFill>
                  <a:srgbClr val="000000"/>
                </a:solidFill>
              </a:rPr>
              <a:t> Protocol) est un protocole propriétaire de découverte de liaison de couche 2. Il est activé par défaut sur tous les périphériques Cisco. Les administrateurs réseau utilisent également le protocole CDP pour configurer et dépanner les périphériques réseau. les informations CDP sont envoyées sur les ports activés CDP dans des diffusions périodiques, non chiffrés et non authentifiées. Les données CDP incluent l'adresse IP du périphérique, la version logicielle IOS, la plate-forme, les fonctionnalités et le VLAN natif. Le périphérique qui reçoit le message CDP met à jour sa base de données CDP.</a:t>
            </a:r>
          </a:p>
          <a:p>
            <a:pPr marL="0" indent="0" algn="l"/>
            <a:endParaRPr lang="en-US" sz="1400" dirty="0">
              <a:solidFill>
                <a:srgbClr val="000000"/>
              </a:solidFill>
            </a:endParaRPr>
          </a:p>
          <a:p>
            <a:pPr marL="0" indent="0" algn="l" rtl="0"/>
            <a:r>
              <a:rPr lang="fr-FR" sz="1400" dirty="0">
                <a:solidFill>
                  <a:srgbClr val="000000"/>
                </a:solidFill>
              </a:rPr>
              <a:t>Pour réduire le risque d'attaque de CDP, limitez l'utilisation de ce protocole sur les périphériques et les ports. Par exemple, désactivez CDP sur les ports périphériques qui se connectent aux périphériques non fiables.</a:t>
            </a:r>
          </a:p>
          <a:p>
            <a:pPr marL="415985" lvl="1" indent="-342900" rtl="0">
              <a:buFont typeface="Arial" panose="020B0604020202020204" pitchFamily="34" charset="0"/>
              <a:buChar char="•"/>
            </a:pPr>
            <a:r>
              <a:rPr lang="fr-FR" dirty="0">
                <a:solidFill>
                  <a:srgbClr val="000000"/>
                </a:solidFill>
              </a:rPr>
              <a:t>Pour désactiver CDP globalement sur un périphérique, utilisez la commande du mode de configuration globale </a:t>
            </a:r>
            <a:r>
              <a:rPr lang="fr-FR" b="1" dirty="0">
                <a:solidFill>
                  <a:srgbClr val="000000"/>
                </a:solidFill>
              </a:rPr>
              <a:t>no cd </a:t>
            </a:r>
            <a:r>
              <a:rPr lang="fr-FR" b="1" dirty="0" err="1">
                <a:solidFill>
                  <a:srgbClr val="000000"/>
                </a:solidFill>
              </a:rPr>
              <a:t>run</a:t>
            </a:r>
            <a:r>
              <a:rPr lang="fr-FR" dirty="0">
                <a:solidFill>
                  <a:srgbClr val="000000"/>
                </a:solidFill>
              </a:rPr>
              <a:t> . Pour activer CDP globalement, utilisez la commande de configuration globale </a:t>
            </a:r>
            <a:r>
              <a:rPr lang="fr-FR" b="1" dirty="0" err="1">
                <a:solidFill>
                  <a:srgbClr val="000000"/>
                </a:solidFill>
              </a:rPr>
              <a:t>cdp</a:t>
            </a:r>
            <a:r>
              <a:rPr lang="fr-FR" b="1" dirty="0">
                <a:solidFill>
                  <a:srgbClr val="000000"/>
                </a:solidFill>
              </a:rPr>
              <a:t> </a:t>
            </a:r>
            <a:r>
              <a:rPr lang="fr-FR" b="1" dirty="0" err="1">
                <a:solidFill>
                  <a:srgbClr val="000000"/>
                </a:solidFill>
              </a:rPr>
              <a:t>run</a:t>
            </a:r>
            <a:r>
              <a:rPr lang="fr-FR" dirty="0">
                <a:solidFill>
                  <a:srgbClr val="000000"/>
                </a:solidFill>
              </a:rPr>
              <a:t> </a:t>
            </a:r>
          </a:p>
          <a:p>
            <a:pPr marL="415985" lvl="1" indent="-342900" rtl="0">
              <a:buFont typeface="Arial" panose="020B0604020202020204" pitchFamily="34" charset="0"/>
              <a:buChar char="•"/>
            </a:pPr>
            <a:r>
              <a:rPr lang="fr-FR" dirty="0">
                <a:solidFill>
                  <a:srgbClr val="000000"/>
                </a:solidFill>
              </a:rPr>
              <a:t>Pour désactiver CDP sur un port, utilisez la commande de configuration d'interface </a:t>
            </a:r>
            <a:r>
              <a:rPr lang="fr-FR" b="1" dirty="0">
                <a:solidFill>
                  <a:srgbClr val="000000"/>
                </a:solidFill>
              </a:rPr>
              <a:t>no </a:t>
            </a:r>
            <a:r>
              <a:rPr lang="fr-FR" b="1" dirty="0" err="1">
                <a:solidFill>
                  <a:srgbClr val="000000"/>
                </a:solidFill>
              </a:rPr>
              <a:t>cdp</a:t>
            </a:r>
            <a:r>
              <a:rPr lang="fr-FR" b="1" dirty="0">
                <a:solidFill>
                  <a:srgbClr val="000000"/>
                </a:solidFill>
              </a:rPr>
              <a:t> </a:t>
            </a:r>
            <a:r>
              <a:rPr lang="fr-FR" b="1" dirty="0" err="1">
                <a:solidFill>
                  <a:srgbClr val="000000"/>
                </a:solidFill>
              </a:rPr>
              <a:t>enable</a:t>
            </a:r>
            <a:r>
              <a:rPr lang="fr-FR" dirty="0">
                <a:solidFill>
                  <a:srgbClr val="000000"/>
                </a:solidFill>
              </a:rPr>
              <a:t>  Pour activer CDP sur un port, utilisez la commande de configuration d'interface  </a:t>
            </a:r>
            <a:r>
              <a:rPr lang="fr-FR" b="1" dirty="0" err="1">
                <a:solidFill>
                  <a:srgbClr val="000000"/>
                </a:solidFill>
              </a:rPr>
              <a:t>cdp</a:t>
            </a:r>
            <a:r>
              <a:rPr lang="fr-FR" b="1" dirty="0">
                <a:solidFill>
                  <a:srgbClr val="000000"/>
                </a:solidFill>
              </a:rPr>
              <a:t> </a:t>
            </a:r>
            <a:r>
              <a:rPr lang="fr-FR" b="1" dirty="0" err="1">
                <a:solidFill>
                  <a:srgbClr val="000000"/>
                </a:solidFill>
              </a:rPr>
              <a:t>enable</a:t>
            </a:r>
            <a:r>
              <a:rPr lang="fr-FR" dirty="0">
                <a:solidFill>
                  <a:srgbClr val="000000"/>
                </a:solidFill>
              </a:rPr>
              <a:t> </a:t>
            </a:r>
          </a:p>
          <a:p>
            <a:pPr marL="0" indent="0" algn="l" rtl="0"/>
            <a:r>
              <a:rPr lang="fr-FR" sz="1400" b="1" dirty="0">
                <a:solidFill>
                  <a:srgbClr val="000000"/>
                </a:solidFill>
              </a:rPr>
              <a:t>Remarque</a:t>
            </a:r>
            <a:r>
              <a:rPr lang="fr-FR" sz="1400" dirty="0">
                <a:solidFill>
                  <a:srgbClr val="000000"/>
                </a:solidFill>
              </a:rPr>
              <a:t>: Le protocole LLDP (Link Layer </a:t>
            </a:r>
            <a:r>
              <a:rPr lang="fr-FR" sz="1400" dirty="0" err="1">
                <a:solidFill>
                  <a:srgbClr val="000000"/>
                </a:solidFill>
              </a:rPr>
              <a:t>Discovery</a:t>
            </a:r>
            <a:r>
              <a:rPr lang="fr-FR" sz="1400" dirty="0">
                <a:solidFill>
                  <a:srgbClr val="000000"/>
                </a:solidFill>
              </a:rPr>
              <a:t> Protocol) est aussi vulnérable aux attaques de reconnaissance. Configurez </a:t>
            </a:r>
            <a:r>
              <a:rPr lang="fr-FR" sz="1400" b="1" dirty="0">
                <a:solidFill>
                  <a:srgbClr val="000000"/>
                </a:solidFill>
              </a:rPr>
              <a:t>no </a:t>
            </a:r>
            <a:r>
              <a:rPr lang="fr-FR" sz="1400" b="1" dirty="0" err="1">
                <a:solidFill>
                  <a:srgbClr val="000000"/>
                </a:solidFill>
              </a:rPr>
              <a:t>lldp</a:t>
            </a:r>
            <a:r>
              <a:rPr lang="fr-FR" sz="1400" b="1" dirty="0">
                <a:solidFill>
                  <a:srgbClr val="000000"/>
                </a:solidFill>
              </a:rPr>
              <a:t> </a:t>
            </a:r>
            <a:r>
              <a:rPr lang="fr-FR" sz="1400" b="1" dirty="0" err="1">
                <a:solidFill>
                  <a:srgbClr val="000000"/>
                </a:solidFill>
              </a:rPr>
              <a:t>run</a:t>
            </a:r>
            <a:r>
              <a:rPr lang="fr-FR" sz="1400" dirty="0">
                <a:solidFill>
                  <a:srgbClr val="000000"/>
                </a:solidFill>
              </a:rPr>
              <a:t> pour désactiver LLDP globalement. Pour désactiver LLDP sur l'interface, configurez </a:t>
            </a:r>
            <a:r>
              <a:rPr lang="fr-FR" sz="1400" b="1" dirty="0">
                <a:solidFill>
                  <a:srgbClr val="000000"/>
                </a:solidFill>
              </a:rPr>
              <a:t>no </a:t>
            </a:r>
            <a:r>
              <a:rPr lang="fr-FR" sz="1400" b="1" dirty="0" err="1">
                <a:solidFill>
                  <a:srgbClr val="000000"/>
                </a:solidFill>
              </a:rPr>
              <a:t>lldp</a:t>
            </a:r>
            <a:r>
              <a:rPr lang="fr-FR" sz="1400" b="1" dirty="0">
                <a:solidFill>
                  <a:srgbClr val="000000"/>
                </a:solidFill>
              </a:rPr>
              <a:t> </a:t>
            </a:r>
            <a:r>
              <a:rPr lang="fr-FR" sz="1400" b="1" dirty="0" err="1">
                <a:solidFill>
                  <a:srgbClr val="000000"/>
                </a:solidFill>
              </a:rPr>
              <a:t>transmite</a:t>
            </a:r>
            <a:r>
              <a:rPr lang="fr-FR" sz="1400" dirty="0">
                <a:solidFill>
                  <a:srgbClr val="000000"/>
                </a:solidFill>
              </a:rPr>
              <a:t> et </a:t>
            </a:r>
            <a:r>
              <a:rPr lang="fr-FR" sz="1400" b="1" dirty="0">
                <a:solidFill>
                  <a:srgbClr val="000000"/>
                </a:solidFill>
              </a:rPr>
              <a:t>no </a:t>
            </a:r>
            <a:r>
              <a:rPr lang="fr-FR" sz="1400" b="1" dirty="0" err="1">
                <a:solidFill>
                  <a:srgbClr val="000000"/>
                </a:solidFill>
              </a:rPr>
              <a:t>lldp</a:t>
            </a:r>
            <a:r>
              <a:rPr lang="fr-FR" sz="1400" b="1" dirty="0">
                <a:solidFill>
                  <a:srgbClr val="000000"/>
                </a:solidFill>
              </a:rPr>
              <a:t> </a:t>
            </a:r>
            <a:r>
              <a:rPr lang="fr-FR" sz="1400" b="1" dirty="0" err="1">
                <a:solidFill>
                  <a:srgbClr val="000000"/>
                </a:solidFill>
              </a:rPr>
              <a:t>receive</a:t>
            </a:r>
            <a:r>
              <a:rPr lang="fr-FR" sz="1400" dirty="0">
                <a:solidFill>
                  <a:srgbClr val="000000"/>
                </a:solidFill>
              </a:rPr>
              <a: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255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c15="http://schemas.microsoft.com/office/drawing/2012/chart" xmlns:c="http://schemas.openxmlformats.org/drawingml/2006/chart">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1938020"/>
            <a:ext cx="8930640" cy="970280"/>
          </a:xfrm>
        </p:spPr>
        <p:txBody>
          <a:bodyPr/>
          <a:lstStyle/>
          <a:p>
            <a:pPr rtl="0"/>
            <a:r>
              <a:rPr lang="fr-FR" sz="4400" dirty="0">
                <a:solidFill>
                  <a:schemeClr val="accent5">
                    <a:lumMod val="40000"/>
                    <a:lumOff val="60000"/>
                  </a:schemeClr>
                </a:solidFill>
              </a:rPr>
              <a:t>10.6 </a:t>
            </a:r>
            <a:r>
              <a:rPr lang="fr-FR" sz="4400" dirty="0" smtClean="0">
                <a:solidFill>
                  <a:schemeClr val="accent5">
                    <a:lumMod val="40000"/>
                    <a:lumOff val="60000"/>
                  </a:schemeClr>
                </a:solidFill>
              </a:rPr>
              <a:t>Pratique </a:t>
            </a:r>
            <a:r>
              <a:rPr lang="fr-FR" sz="4400" dirty="0">
                <a:solidFill>
                  <a:schemeClr val="accent5">
                    <a:lumMod val="40000"/>
                    <a:lumOff val="60000"/>
                  </a:schemeClr>
                </a:solidFill>
              </a:rPr>
              <a:t>et questionnaire du module</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1" y="140453"/>
            <a:ext cx="9144000" cy="757551"/>
          </a:xfrm>
        </p:spPr>
        <p:txBody>
          <a:bodyPr/>
          <a:lstStyle/>
          <a:p>
            <a:pPr rtl="0">
              <a:lnSpc>
                <a:spcPct val="150000"/>
              </a:lnSpc>
            </a:pPr>
            <a:r>
              <a:rPr lang="fr-FR" sz="1600" dirty="0">
                <a:latin typeface="Arial" charset="0"/>
              </a:rPr>
              <a:t>Module pratique et questionnaire</a:t>
            </a:r>
            <a:r>
              <a:rPr lang="en-US" sz="1400" dirty="0">
                <a:latin typeface="Arial" charset="0"/>
              </a:rPr>
              <a:t/>
            </a:r>
            <a:br>
              <a:rPr lang="en-US" sz="1400" dirty="0">
                <a:latin typeface="Arial" charset="0"/>
              </a:rPr>
            </a:br>
            <a:r>
              <a:rPr lang="fr-FR" dirty="0" smtClean="0">
                <a:latin typeface="Arial" charset="0"/>
              </a:rPr>
              <a:t>Qu'est-ce </a:t>
            </a:r>
            <a:r>
              <a:rPr lang="fr-FR" dirty="0">
                <a:latin typeface="Arial" charset="0"/>
              </a:rPr>
              <a:t>que j'ai appris dans ce module?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17413907-4807-1B49-B489-9746A3749D2D}"/>
              </a:ext>
            </a:extLst>
          </p:cNvPr>
          <p:cNvSpPr>
            <a:spLocks noGrp="1"/>
          </p:cNvSpPr>
          <p:nvPr>
            <p:ph idx="1"/>
          </p:nvPr>
        </p:nvSpPr>
        <p:spPr>
          <a:xfrm>
            <a:off x="168217" y="911339"/>
            <a:ext cx="8853286" cy="4155319"/>
          </a:xfrm>
        </p:spPr>
        <p:txBody>
          <a:bodyPr/>
          <a:lstStyle/>
          <a:p>
            <a:pPr rtl="0">
              <a:spcBef>
                <a:spcPts val="0"/>
              </a:spcBef>
              <a:spcAft>
                <a:spcPts val="0"/>
              </a:spcAft>
              <a:buFont typeface="Arial" panose="020B0604020202020204" pitchFamily="34" charset="0"/>
              <a:buChar char="•"/>
            </a:pPr>
            <a:r>
              <a:rPr lang="fr-FR" sz="1400" dirty="0"/>
              <a:t>Les terminaux sont particulièrement sensibles aux attaques liées aux logiciels malveillants qui proviennent de la messagerie électronique ou de la navigation Web, telles que DDOS, les violations de date et les logiciels malveillants. Ces terminaux ont généralement utilisé des fonctionnalités de sécurité traditionnelles basées sur l'hôte, telles que l'antivirus / anti-programme malveillant, les pare-feu basés sur l'hôte et les systèmes de prévention des intrusions (HIPS) basés sur l'hôte. Les points de terminaison sont mieux protégés par une combinaison de NAC, d'un logiciel AMP basé sur l'hôte, d'un </a:t>
            </a:r>
            <a:r>
              <a:rPr lang="fr-FR" sz="1400" dirty="0" err="1"/>
              <a:t>appliance</a:t>
            </a:r>
            <a:r>
              <a:rPr lang="fr-FR" sz="1400" dirty="0"/>
              <a:t> de sécurité de messagerie (ESA) et d'un </a:t>
            </a:r>
            <a:r>
              <a:rPr lang="fr-FR" sz="1400" dirty="0" err="1"/>
              <a:t>appliance</a:t>
            </a:r>
            <a:r>
              <a:rPr lang="fr-FR" sz="1400" dirty="0"/>
              <a:t> de sécurité Web (WSA).</a:t>
            </a:r>
          </a:p>
          <a:p>
            <a:pPr rtl="0">
              <a:spcBef>
                <a:spcPts val="0"/>
              </a:spcBef>
              <a:spcAft>
                <a:spcPts val="0"/>
              </a:spcAft>
              <a:buFont typeface="Arial" panose="020B0604020202020204" pitchFamily="34" charset="0"/>
              <a:buChar char="•"/>
            </a:pPr>
            <a:r>
              <a:rPr lang="fr-FR" sz="1400" dirty="0"/>
              <a:t>L'AAA contrôle qui est autorisé à accéder à un réseau (authentification), ce qu'il peut accomplir pendant qu'il est sur le réseau (autorisation), et pour vérifier les actions qu'il a effectuées pendant l'accès au réseau (comptabilité).</a:t>
            </a:r>
          </a:p>
          <a:p>
            <a:pPr rtl="0">
              <a:spcBef>
                <a:spcPts val="0"/>
              </a:spcBef>
              <a:spcAft>
                <a:spcPts val="0"/>
              </a:spcAft>
              <a:buFont typeface="Arial" panose="020B0604020202020204" pitchFamily="34" charset="0"/>
              <a:buChar char="•"/>
            </a:pPr>
            <a:r>
              <a:rPr lang="fr-FR" sz="1400" dirty="0"/>
              <a:t>La norme IEEE 802.1X est un protocole de contrôle d'accès et d'authentification basé sur les ports qui empêche les stations de travail non autorisées de se connecter à un LAN via des ports de commutation accessibles au public.</a:t>
            </a:r>
          </a:p>
          <a:p>
            <a:pPr rtl="0">
              <a:spcBef>
                <a:spcPts val="0"/>
              </a:spcBef>
              <a:spcAft>
                <a:spcPts val="0"/>
              </a:spcAft>
              <a:buFont typeface="Arial" panose="020B0604020202020204" pitchFamily="34" charset="0"/>
              <a:buChar char="•"/>
            </a:pPr>
            <a:r>
              <a:rPr lang="fr-FR" sz="1400" dirty="0"/>
              <a:t>Si la couche 2 est compromise, toutes les couches au-dessus sont également affectées. La première étape pour atténuer les attaques contre l'infrastructure de couche 2 consiste à comprendre le fonctionnement sous-jacentes de couche 2 et des solutions de couche 2: sécurité des ports, l'espionnage DHCP, DAI et IPSG. Ceux-ci ne fonctionneront que si les protocoles de gestion sont sécurisés.</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0" y="193793"/>
            <a:ext cx="9144000" cy="757551"/>
          </a:xfrm>
        </p:spPr>
        <p:txBody>
          <a:bodyPr/>
          <a:lstStyle/>
          <a:p>
            <a:pPr rtl="0">
              <a:lnSpc>
                <a:spcPct val="150000"/>
              </a:lnSpc>
            </a:pPr>
            <a:r>
              <a:rPr lang="fr-FR" sz="1600" dirty="0">
                <a:latin typeface="Arial" charset="0"/>
              </a:rPr>
              <a:t>Pratique et questionnaire du module</a:t>
            </a:r>
            <a:r>
              <a:rPr lang="en-US" dirty="0">
                <a:latin typeface="Arial" charset="0"/>
              </a:rPr>
              <a:t/>
            </a:r>
            <a:br>
              <a:rPr lang="en-US" dirty="0">
                <a:latin typeface="Arial" charset="0"/>
              </a:rPr>
            </a:br>
            <a:r>
              <a:rPr lang="fr-FR" dirty="0">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17413907-4807-1B49-B489-9746A3749D2D}"/>
              </a:ext>
            </a:extLst>
          </p:cNvPr>
          <p:cNvSpPr>
            <a:spLocks noGrp="1"/>
          </p:cNvSpPr>
          <p:nvPr>
            <p:ph idx="1"/>
          </p:nvPr>
        </p:nvSpPr>
        <p:spPr>
          <a:xfrm>
            <a:off x="166925" y="1079621"/>
            <a:ext cx="8853286" cy="4155319"/>
          </a:xfrm>
        </p:spPr>
        <p:txBody>
          <a:bodyPr/>
          <a:lstStyle/>
          <a:p>
            <a:pPr rtl="0">
              <a:spcBef>
                <a:spcPts val="0"/>
              </a:spcBef>
              <a:spcAft>
                <a:spcPts val="0"/>
              </a:spcAft>
              <a:buFont typeface="Arial" panose="020B0604020202020204" pitchFamily="34" charset="0"/>
              <a:buChar char="•"/>
            </a:pPr>
            <a:r>
              <a:rPr lang="fr-FR" sz="1400" dirty="0"/>
              <a:t>Les attaques par inondation d'adresses MAC bombardent le commutateur avec de fausses adresses sources MAC jusqu'à ce que la table d'adresses MAC du commutateur soit pleine.</a:t>
            </a:r>
          </a:p>
          <a:p>
            <a:pPr rtl="0">
              <a:spcBef>
                <a:spcPts val="0"/>
              </a:spcBef>
              <a:spcAft>
                <a:spcPts val="0"/>
              </a:spcAft>
              <a:buFont typeface="Arial" panose="020B0604020202020204" pitchFamily="34" charset="0"/>
              <a:buChar char="•"/>
            </a:pPr>
            <a:r>
              <a:rPr lang="fr-FR" sz="1400" dirty="0"/>
              <a:t>Une attaque par saut de VLAN permet au trafic d'un VLAN d'être détecté par un autre VLAN sans l'aide d'un routeur.</a:t>
            </a:r>
          </a:p>
          <a:p>
            <a:pPr rtl="0">
              <a:spcBef>
                <a:spcPts val="0"/>
              </a:spcBef>
              <a:spcAft>
                <a:spcPts val="0"/>
              </a:spcAft>
              <a:buFont typeface="Arial" panose="020B0604020202020204" pitchFamily="34" charset="0"/>
              <a:buChar char="•"/>
            </a:pPr>
            <a:r>
              <a:rPr lang="fr-FR" sz="1400" dirty="0"/>
              <a:t>Une attaque de double étiquetage VLAN est unidirectionnelle et ne fonctionne que lorsque l'acteur de menace est connecté à un port résidant dans le même VLAN que le VLAN natif du port de </a:t>
            </a:r>
            <a:r>
              <a:rPr lang="fr-FR" sz="1400" dirty="0" err="1"/>
              <a:t>trunc</a:t>
            </a:r>
            <a:r>
              <a:rPr lang="fr-FR" sz="1400" dirty="0"/>
              <a:t>.</a:t>
            </a:r>
          </a:p>
          <a:p>
            <a:pPr rtl="0">
              <a:buFont typeface="Arial" panose="020B0604020202020204" pitchFamily="34" charset="0"/>
              <a:buChar char="•"/>
            </a:pPr>
            <a:r>
              <a:rPr lang="fr-FR" sz="1400" dirty="0"/>
              <a:t>Les attaques par sauts et par double étiquetage de VLAN peuvent être évitées en appliquant les directives de sécurité des lignes réseau suivantes:</a:t>
            </a:r>
          </a:p>
          <a:p>
            <a:pPr lvl="1" rtl="0">
              <a:buFont typeface="Arial" panose="020B0604020202020204" pitchFamily="34" charset="0"/>
              <a:buChar char="•"/>
            </a:pPr>
            <a:r>
              <a:rPr lang="fr-FR" dirty="0"/>
              <a:t>Désactivez </a:t>
            </a:r>
            <a:r>
              <a:rPr lang="fr-FR" dirty="0" err="1"/>
              <a:t>trunking</a:t>
            </a:r>
            <a:r>
              <a:rPr lang="fr-FR" dirty="0"/>
              <a:t> sur tous les ports d'accès.</a:t>
            </a:r>
          </a:p>
          <a:p>
            <a:pPr lvl="1" rtl="0">
              <a:buFont typeface="Arial" panose="020B0604020202020204" pitchFamily="34" charset="0"/>
              <a:buChar char="•"/>
            </a:pPr>
            <a:r>
              <a:rPr lang="fr-FR" dirty="0"/>
              <a:t>Désactivez </a:t>
            </a:r>
            <a:r>
              <a:rPr lang="fr-FR" dirty="0" err="1"/>
              <a:t>trunking</a:t>
            </a:r>
            <a:r>
              <a:rPr lang="fr-FR" dirty="0"/>
              <a:t> automatique sur les liaisons de </a:t>
            </a:r>
            <a:r>
              <a:rPr lang="fr-FR" dirty="0" err="1"/>
              <a:t>trunc</a:t>
            </a:r>
            <a:r>
              <a:rPr lang="fr-FR" dirty="0"/>
              <a:t> afin que les </a:t>
            </a:r>
            <a:r>
              <a:rPr lang="fr-FR" dirty="0" err="1"/>
              <a:t>truncs</a:t>
            </a:r>
            <a:r>
              <a:rPr lang="fr-FR" dirty="0"/>
              <a:t> doivent être activées manuellement.</a:t>
            </a:r>
          </a:p>
          <a:p>
            <a:pPr lvl="1" rtl="0">
              <a:buFont typeface="Arial" panose="020B0604020202020204" pitchFamily="34" charset="0"/>
              <a:buChar char="•"/>
            </a:pPr>
            <a:r>
              <a:rPr lang="fr-FR" dirty="0"/>
              <a:t>Assurez-vous que le VLAN natif n'est utilisé que pour les liaisons de </a:t>
            </a:r>
            <a:r>
              <a:rPr lang="fr-FR" dirty="0" err="1"/>
              <a:t>trunc</a:t>
            </a:r>
            <a:r>
              <a:rPr lang="fr-FR" dirty="0"/>
              <a:t>.</a:t>
            </a:r>
          </a:p>
          <a:p>
            <a:pPr rtl="0">
              <a:spcBef>
                <a:spcPts val="0"/>
              </a:spcBef>
              <a:spcAft>
                <a:spcPts val="0"/>
              </a:spcAft>
              <a:buFont typeface="Arial" panose="020B0604020202020204" pitchFamily="34" charset="0"/>
              <a:buChar char="•"/>
            </a:pPr>
            <a:r>
              <a:rPr lang="fr-FR" sz="1400" dirty="0"/>
              <a:t>Deux types d'attaques DHCP sont l'insuffisance DHCP et l'usurpation DHCP. Les deux attaques sont atténuées en mettant en œuvre l'espionnage DHCP.</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768708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rtl="0"/>
            <a:r>
              <a:rPr lang="fr-FR" sz="1600" dirty="0">
                <a:latin typeface="Arial" charset="0"/>
              </a:rPr>
              <a:t>Pratique et questionnaire du module</a:t>
            </a:r>
            <a:r>
              <a:rPr lang="en-US" dirty="0">
                <a:latin typeface="Arial" charset="0"/>
              </a:rPr>
              <a:t/>
            </a:r>
            <a:br>
              <a:rPr lang="en-US" dirty="0">
                <a:latin typeface="Arial" charset="0"/>
              </a:rPr>
            </a:br>
            <a:r>
              <a:rPr lang="fr-FR" dirty="0">
                <a:latin typeface="Arial" charset="0"/>
              </a:rPr>
              <a:t>Qu'est-ce que j'ai appris dans ce module? (Suite)</a:t>
            </a: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17413907-4807-1B49-B489-9746A3749D2D}"/>
              </a:ext>
            </a:extLst>
          </p:cNvPr>
          <p:cNvSpPr>
            <a:spLocks noGrp="1"/>
          </p:cNvSpPr>
          <p:nvPr>
            <p:ph idx="1"/>
          </p:nvPr>
        </p:nvSpPr>
        <p:spPr>
          <a:xfrm>
            <a:off x="104776" y="730364"/>
            <a:ext cx="9039224" cy="4155319"/>
          </a:xfrm>
        </p:spPr>
        <p:txBody>
          <a:bodyPr/>
          <a:lstStyle/>
          <a:p>
            <a:pPr rtl="0">
              <a:spcBef>
                <a:spcPts val="0"/>
              </a:spcBef>
              <a:spcAft>
                <a:spcPts val="0"/>
              </a:spcAft>
              <a:buFont typeface="Arial" panose="020B0604020202020204" pitchFamily="34" charset="0"/>
              <a:buChar char="•"/>
            </a:pPr>
            <a:r>
              <a:rPr lang="fr-FR" sz="1300" dirty="0"/>
              <a:t>Attaque ARP: un acteur de menace envoie un message ARP gratuit contenant une adresse MAC usurpée à un commutateur, et le commutateur met à jour sa table MAC en conséquence. Désormais, l'acteur de menace envoie des réponses ARP non sollicitées à d'autres hôtes du sous-réseau avec l'adresse MAC de l'acteur de menace et l'adresse IP de la passerelle par défaut. L'usurpation ARP et l'empoisonnement ARP sont atténués par l'implémentation de DAI.</a:t>
            </a:r>
          </a:p>
          <a:p>
            <a:pPr rtl="0">
              <a:spcBef>
                <a:spcPts val="0"/>
              </a:spcBef>
              <a:spcAft>
                <a:spcPts val="0"/>
              </a:spcAft>
              <a:buFont typeface="Arial" panose="020B0604020202020204" pitchFamily="34" charset="0"/>
              <a:buChar char="•"/>
            </a:pPr>
            <a:r>
              <a:rPr lang="fr-FR" sz="1300" dirty="0"/>
              <a:t>Attaque d'usurpation d'adresse: l'usurpation d'adresse IP se produit lorsqu'un acteur de menace détourne une adresse IP valide d'un autre appareil sur le sous-réseau ou utilise une adresse IP aléatoire. Les attaques d'usurpation d'adresse MAC se produisent lorsque les acteurs de menace modifient l'adresse MAC de leur hôte pour correspondre à une autre adresse MAC connue d'un hôte cible. L'usurpation d'adresse IP et MAC peut être atténuée en implémentant IPSG.</a:t>
            </a:r>
          </a:p>
          <a:p>
            <a:pPr rtl="0">
              <a:spcBef>
                <a:spcPts val="0"/>
              </a:spcBef>
              <a:spcAft>
                <a:spcPts val="0"/>
              </a:spcAft>
              <a:buFont typeface="Arial" panose="020B0604020202020204" pitchFamily="34" charset="0"/>
              <a:buChar char="•"/>
            </a:pPr>
            <a:r>
              <a:rPr lang="fr-FR" sz="1300" dirty="0"/>
              <a:t>Attaque STP: les acteurs de menace manipulent STP pour mener une attaque en usurpant le pont racine et en changeant la topologie d'un réseau. Les attaquants peuvent faire apparaître leurs hôtes comme des ponts racine; et par conséquent, capturent tout le trafic pour le domaine commuté immédiat. Cette attaque STP est atténuée par l'implémentation de BPDU </a:t>
            </a:r>
            <a:r>
              <a:rPr lang="fr-FR" sz="1300" dirty="0" err="1"/>
              <a:t>Guard</a:t>
            </a:r>
            <a:r>
              <a:rPr lang="fr-FR" sz="1300" dirty="0"/>
              <a:t> sur tous les ports d'accès.</a:t>
            </a:r>
          </a:p>
          <a:p>
            <a:pPr rtl="0">
              <a:spcBef>
                <a:spcPts val="0"/>
              </a:spcBef>
              <a:spcAft>
                <a:spcPts val="0"/>
              </a:spcAft>
              <a:buFont typeface="Arial" panose="020B0604020202020204" pitchFamily="34" charset="0"/>
              <a:buChar char="•"/>
            </a:pPr>
            <a:r>
              <a:rPr lang="fr-FR" sz="1300" dirty="0"/>
              <a:t>Reconnaissance CDP: les informations CDP sont envoyées sur les ports activés CDP dans des diffusions périodiques non chiffrés. Les données CDP incluent l'adresse IP du périphérique, la version logicielle IOS, la plate-forme, les fonctionnalités et le VLAN natif. Le périphérique recevant le message CDP met à jour sa base de données CDP. les informations fournies par CDP peuvent également être utilisées par un acteur de menace pour découvrir les vulnérabilités de l'infrastructure du réseau. Pour réduire le risque d'attaque de CDP, limitez l'utilisation de ce protocole sur les périphériques et les ports.</a:t>
            </a:r>
          </a:p>
        </p:txBody>
      </p:sp>
    </p:spTree>
    <p:custDataLst>
      <p:tags r:id="rId1"/>
    </p:custDataLst>
    <p:extLst>
      <p:ext uri="{BB962C8B-B14F-4D97-AF65-F5344CB8AC3E}">
        <p14:creationId xmlns:p14="http://schemas.microsoft.com/office/powerpoint/2010/main" val="87670465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257504"/>
            <a:ext cx="9144000" cy="609056"/>
          </a:xfrm>
        </p:spPr>
        <p:txBody>
          <a:bodyPr/>
          <a:lstStyle/>
          <a:p>
            <a:pPr rtl="0" eaLnBrk="1" hangingPunct="1">
              <a:lnSpc>
                <a:spcPct val="150000"/>
              </a:lnSpc>
            </a:pPr>
            <a:r>
              <a:rPr lang="fr-FR" sz="1600" dirty="0">
                <a:latin typeface="Arial" charset="0"/>
              </a:rPr>
              <a:t>Module 10: LAN Security Concepts</a:t>
            </a:r>
            <a:r>
              <a:rPr lang="en-US" dirty="0">
                <a:latin typeface="Arial" charset="0"/>
              </a:rPr>
              <a:t/>
            </a:r>
            <a:br>
              <a:rPr lang="en-US" dirty="0">
                <a:latin typeface="Arial" charset="0"/>
              </a:rPr>
            </a:br>
            <a:r>
              <a:rPr lang="fr-FR" dirty="0">
                <a:latin typeface="Arial" charset="0"/>
              </a:rPr>
              <a:t>New </a:t>
            </a:r>
            <a:r>
              <a:rPr lang="fr-FR" dirty="0" err="1">
                <a:latin typeface="Arial" charset="0"/>
              </a:rPr>
              <a:t>Terms</a:t>
            </a:r>
            <a:r>
              <a:rPr lang="fr-FR" dirty="0">
                <a:latin typeface="Arial" charset="0"/>
              </a:rPr>
              <a:t> and </a:t>
            </a:r>
            <a:r>
              <a:rPr lang="fr-FR" dirty="0" err="1" smtClean="0">
                <a:latin typeface="Arial" charset="0"/>
              </a:rPr>
              <a:t>Commands</a:t>
            </a:r>
            <a:r>
              <a:rPr lang="fr-FR" sz="2000" dirty="0" smtClean="0">
                <a:latin typeface="Arial" charset="0"/>
              </a:rPr>
              <a:t/>
            </a:r>
            <a:br>
              <a:rPr lang="fr-FR" sz="2000" dirty="0" smtClean="0">
                <a:latin typeface="Arial" charset="0"/>
              </a:rPr>
            </a:br>
            <a:endParaRPr lang="fr-FR" sz="2000" dirty="0">
              <a:latin typeface="Arial" charset="0"/>
            </a:endParaRPr>
          </a:p>
        </p:txBody>
      </p:sp>
      <p:sp>
        <p:nvSpPr>
          <p:cNvPr id="3" name="Content Placeholder 2">
            <a:extLst>
              <a:ext uri="{FF2B5EF4-FFF2-40B4-BE49-F238E27FC236}">
                <a16:creationId xmlns:a16="http://schemas.microsoft.com/office/drawing/2014/main" xmlns:c15="http://schemas.microsoft.com/office/drawing/2012/chart" xmlns:c="http://schemas.openxmlformats.org/drawingml/2006/chart" xmlns="" id="{CE8C6162-D86A-9644-A0EE-E1EE5E7020B3}"/>
              </a:ext>
            </a:extLst>
          </p:cNvPr>
          <p:cNvSpPr>
            <a:spLocks noGrp="1"/>
          </p:cNvSpPr>
          <p:nvPr>
            <p:ph idx="1"/>
          </p:nvPr>
        </p:nvSpPr>
        <p:spPr>
          <a:xfrm>
            <a:off x="153304" y="726651"/>
            <a:ext cx="3012161" cy="3954032"/>
          </a:xfrm>
          <a:ln>
            <a:solidFill>
              <a:srgbClr val="000000"/>
            </a:solidFill>
          </a:ln>
        </p:spPr>
        <p:txBody>
          <a:bodyPr/>
          <a:lstStyle/>
          <a:p>
            <a:pPr rtl="0">
              <a:buFont typeface="Arial" panose="020B0604020202020204" pitchFamily="34" charset="0"/>
              <a:buChar char="•"/>
            </a:pPr>
            <a:r>
              <a:rPr lang="fr-FR" sz="1200" dirty="0"/>
              <a:t>Data </a:t>
            </a:r>
            <a:r>
              <a:rPr lang="fr-FR" sz="1200" dirty="0" err="1"/>
              <a:t>Breach</a:t>
            </a:r>
            <a:endParaRPr lang="fr-FR" sz="1200" dirty="0"/>
          </a:p>
          <a:p>
            <a:pPr rtl="0">
              <a:buFont typeface="Arial" panose="020B0604020202020204" pitchFamily="34" charset="0"/>
              <a:buChar char="•"/>
            </a:pPr>
            <a:r>
              <a:rPr lang="fr-FR" sz="1200" dirty="0"/>
              <a:t>Malware</a:t>
            </a:r>
          </a:p>
          <a:p>
            <a:pPr rtl="0">
              <a:buFont typeface="Arial" panose="020B0604020202020204" pitchFamily="34" charset="0"/>
              <a:buChar char="•"/>
            </a:pPr>
            <a:r>
              <a:rPr lang="fr-FR" sz="1200" dirty="0" err="1"/>
              <a:t>Next-Generation</a:t>
            </a:r>
            <a:r>
              <a:rPr lang="fr-FR" sz="1200" dirty="0"/>
              <a:t> Firewall (NGFW)</a:t>
            </a:r>
          </a:p>
          <a:p>
            <a:pPr rtl="0">
              <a:buFont typeface="Arial" panose="020B0604020202020204" pitchFamily="34" charset="0"/>
              <a:buChar char="•"/>
            </a:pPr>
            <a:r>
              <a:rPr lang="fr-FR" sz="1200" dirty="0" err="1"/>
              <a:t>Next-Generation</a:t>
            </a:r>
            <a:r>
              <a:rPr lang="fr-FR" sz="1200" dirty="0"/>
              <a:t> IPS (NGIPS)</a:t>
            </a:r>
          </a:p>
          <a:p>
            <a:pPr rtl="0">
              <a:buFont typeface="Arial" panose="020B0604020202020204" pitchFamily="34" charset="0"/>
              <a:buChar char="•"/>
            </a:pPr>
            <a:r>
              <a:rPr lang="fr-FR" sz="1200" dirty="0"/>
              <a:t>Advanced Malware Protection (AMP)</a:t>
            </a:r>
          </a:p>
          <a:p>
            <a:pPr rtl="0">
              <a:buFont typeface="Arial" panose="020B0604020202020204" pitchFamily="34" charset="0"/>
              <a:buChar char="•"/>
            </a:pPr>
            <a:r>
              <a:rPr lang="fr-FR" sz="1200" dirty="0" err="1"/>
              <a:t>Authentication</a:t>
            </a:r>
            <a:r>
              <a:rPr lang="fr-FR" sz="1200" dirty="0"/>
              <a:t>, </a:t>
            </a:r>
            <a:r>
              <a:rPr lang="fr-FR" sz="1200" dirty="0" err="1"/>
              <a:t>Authorization</a:t>
            </a:r>
            <a:r>
              <a:rPr lang="fr-FR" sz="1200" dirty="0"/>
              <a:t>, </a:t>
            </a:r>
            <a:r>
              <a:rPr lang="fr-FR" sz="1200" dirty="0" err="1"/>
              <a:t>Accounting</a:t>
            </a:r>
            <a:r>
              <a:rPr lang="fr-FR" sz="1200" dirty="0"/>
              <a:t> (AAA)</a:t>
            </a:r>
          </a:p>
          <a:p>
            <a:pPr rtl="0">
              <a:buFont typeface="Arial" panose="020B0604020202020204" pitchFamily="34" charset="0"/>
              <a:buChar char="•"/>
            </a:pPr>
            <a:r>
              <a:rPr lang="fr-FR" sz="1200" dirty="0" err="1"/>
              <a:t>Identity</a:t>
            </a:r>
            <a:r>
              <a:rPr lang="fr-FR" sz="1200" dirty="0"/>
              <a:t> Services Engine (ISE)</a:t>
            </a:r>
          </a:p>
          <a:p>
            <a:pPr rtl="0">
              <a:buFont typeface="Arial" panose="020B0604020202020204" pitchFamily="34" charset="0"/>
              <a:buChar char="•"/>
            </a:pPr>
            <a:r>
              <a:rPr lang="fr-FR" sz="1200" dirty="0"/>
              <a:t>Host-</a:t>
            </a:r>
            <a:r>
              <a:rPr lang="fr-FR" sz="1200" dirty="0" err="1"/>
              <a:t>Based</a:t>
            </a:r>
            <a:r>
              <a:rPr lang="fr-FR" sz="1200" dirty="0"/>
              <a:t> Intrusion </a:t>
            </a:r>
            <a:r>
              <a:rPr lang="fr-FR" sz="1200" dirty="0" err="1"/>
              <a:t>Prevention</a:t>
            </a:r>
            <a:r>
              <a:rPr lang="fr-FR" sz="1200" dirty="0"/>
              <a:t> System (HIPS)</a:t>
            </a:r>
          </a:p>
          <a:p>
            <a:pPr rtl="0">
              <a:buFont typeface="Arial" panose="020B0604020202020204" pitchFamily="34" charset="0"/>
              <a:buChar char="•"/>
            </a:pPr>
            <a:r>
              <a:rPr lang="fr-FR" sz="1200" dirty="0"/>
              <a:t>Email Security Appliance (ESA)</a:t>
            </a:r>
          </a:p>
          <a:p>
            <a:pPr rtl="0">
              <a:buFont typeface="Arial" panose="020B0604020202020204" pitchFamily="34" charset="0"/>
              <a:buChar char="•"/>
            </a:pPr>
            <a:r>
              <a:rPr lang="fr-FR" sz="1200" dirty="0"/>
              <a:t>Web Security Appliance (WSA)</a:t>
            </a:r>
          </a:p>
        </p:txBody>
      </p:sp>
      <p:sp>
        <p:nvSpPr>
          <p:cNvPr id="4" name="Content Placeholder 2">
            <a:extLst>
              <a:ext uri="{FF2B5EF4-FFF2-40B4-BE49-F238E27FC236}">
                <a16:creationId xmlns:a16="http://schemas.microsoft.com/office/drawing/2014/main" xmlns:c15="http://schemas.microsoft.com/office/drawing/2012/chart" xmlns:c="http://schemas.openxmlformats.org/drawingml/2006/chart" xmlns="" id="{17310FB2-2675-6243-8961-B699776A281B}"/>
              </a:ext>
            </a:extLst>
          </p:cNvPr>
          <p:cNvSpPr txBox="1">
            <a:spLocks/>
          </p:cNvSpPr>
          <p:nvPr/>
        </p:nvSpPr>
        <p:spPr bwMode="auto">
          <a:xfrm>
            <a:off x="3165465" y="734270"/>
            <a:ext cx="3008470"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buFont typeface="Arial" panose="020B0604020202020204" pitchFamily="34" charset="0"/>
              <a:buChar char="•"/>
            </a:pPr>
            <a:r>
              <a:rPr lang="fr-FR" sz="1200" b="1" dirty="0"/>
              <a:t>login {local}</a:t>
            </a:r>
          </a:p>
          <a:p>
            <a:pPr rtl="0">
              <a:buFont typeface="Arial" panose="020B0604020202020204" pitchFamily="34" charset="0"/>
              <a:buChar char="•"/>
            </a:pPr>
            <a:r>
              <a:rPr lang="fr-FR" sz="1200" dirty="0" err="1"/>
              <a:t>Remote</a:t>
            </a:r>
            <a:r>
              <a:rPr lang="fr-FR" sz="1200" dirty="0"/>
              <a:t> </a:t>
            </a:r>
            <a:r>
              <a:rPr lang="fr-FR" sz="1200" dirty="0" err="1"/>
              <a:t>Authentication</a:t>
            </a:r>
            <a:r>
              <a:rPr lang="fr-FR" sz="1200" dirty="0"/>
              <a:t> Dial-In User Service (RADIUS)</a:t>
            </a:r>
          </a:p>
          <a:p>
            <a:pPr rtl="0">
              <a:buFont typeface="Arial" panose="020B0604020202020204" pitchFamily="34" charset="0"/>
              <a:buChar char="•"/>
            </a:pPr>
            <a:r>
              <a:rPr lang="fr-FR" sz="1200" dirty="0"/>
              <a:t>Terminal Access Controller Access Control System (TACACS+)</a:t>
            </a:r>
          </a:p>
          <a:p>
            <a:pPr rtl="0">
              <a:buFont typeface="Arial" panose="020B0604020202020204" pitchFamily="34" charset="0"/>
              <a:buChar char="•"/>
            </a:pPr>
            <a:r>
              <a:rPr lang="fr-FR" sz="1200" dirty="0"/>
              <a:t>IEEE 802.1X</a:t>
            </a:r>
          </a:p>
          <a:p>
            <a:pPr rtl="0">
              <a:buFont typeface="Arial" panose="020B0604020202020204" pitchFamily="34" charset="0"/>
              <a:buChar char="•"/>
            </a:pPr>
            <a:r>
              <a:rPr lang="fr-FR" sz="1200" dirty="0"/>
              <a:t>Client (</a:t>
            </a:r>
            <a:r>
              <a:rPr lang="fr-FR" sz="1200" dirty="0" err="1"/>
              <a:t>Supplicant</a:t>
            </a:r>
            <a:r>
              <a:rPr lang="fr-FR" sz="1200" dirty="0"/>
              <a:t>)</a:t>
            </a:r>
          </a:p>
          <a:p>
            <a:pPr rtl="0">
              <a:buFont typeface="Arial" panose="020B0604020202020204" pitchFamily="34" charset="0"/>
              <a:buChar char="•"/>
            </a:pPr>
            <a:r>
              <a:rPr lang="fr-FR" sz="1200" dirty="0" err="1"/>
              <a:t>Authenticator</a:t>
            </a:r>
            <a:endParaRPr lang="fr-FR" sz="1200" dirty="0"/>
          </a:p>
          <a:p>
            <a:pPr rtl="0">
              <a:buFont typeface="Arial" panose="020B0604020202020204" pitchFamily="34" charset="0"/>
              <a:buChar char="•"/>
            </a:pPr>
            <a:r>
              <a:rPr lang="fr-FR" sz="1200" dirty="0"/>
              <a:t>Port Security</a:t>
            </a:r>
          </a:p>
          <a:p>
            <a:pPr rtl="0">
              <a:buFont typeface="Arial" panose="020B0604020202020204" pitchFamily="34" charset="0"/>
              <a:buChar char="•"/>
            </a:pPr>
            <a:r>
              <a:rPr lang="fr-FR" sz="1200" dirty="0"/>
              <a:t>DHCP </a:t>
            </a:r>
            <a:r>
              <a:rPr lang="fr-FR" sz="1200" dirty="0" err="1"/>
              <a:t>Snooping</a:t>
            </a:r>
            <a:endParaRPr lang="fr-FR" sz="1200" dirty="0"/>
          </a:p>
          <a:p>
            <a:pPr rtl="0">
              <a:buFont typeface="Arial" panose="020B0604020202020204" pitchFamily="34" charset="0"/>
              <a:buChar char="•"/>
            </a:pPr>
            <a:r>
              <a:rPr lang="fr-FR" sz="1200" dirty="0" err="1"/>
              <a:t>Dynamic</a:t>
            </a:r>
            <a:r>
              <a:rPr lang="fr-FR" sz="1200" dirty="0"/>
              <a:t> ARP Inspection (DAI)</a:t>
            </a:r>
          </a:p>
          <a:p>
            <a:pPr rtl="0">
              <a:buFont typeface="Arial" panose="020B0604020202020204" pitchFamily="34" charset="0"/>
              <a:buChar char="•"/>
            </a:pPr>
            <a:r>
              <a:rPr lang="fr-FR" sz="1200" dirty="0"/>
              <a:t>IP Source </a:t>
            </a:r>
            <a:r>
              <a:rPr lang="fr-FR" sz="1200" dirty="0" err="1"/>
              <a:t>Guard</a:t>
            </a:r>
            <a:r>
              <a:rPr lang="fr-FR" sz="1200" dirty="0"/>
              <a:t> (IPSG)</a:t>
            </a:r>
          </a:p>
        </p:txBody>
      </p:sp>
      <p:sp>
        <p:nvSpPr>
          <p:cNvPr id="5" name="Content Placeholder 2">
            <a:extLst>
              <a:ext uri="{FF2B5EF4-FFF2-40B4-BE49-F238E27FC236}">
                <a16:creationId xmlns:a16="http://schemas.microsoft.com/office/drawing/2014/main" xmlns:c15="http://schemas.microsoft.com/office/drawing/2012/chart" xmlns:c="http://schemas.openxmlformats.org/drawingml/2006/chart" xmlns="" id="{4657C230-E5EA-407D-AA95-B2AB3E279AC9}"/>
              </a:ext>
            </a:extLst>
          </p:cNvPr>
          <p:cNvSpPr txBox="1">
            <a:spLocks/>
          </p:cNvSpPr>
          <p:nvPr/>
        </p:nvSpPr>
        <p:spPr bwMode="auto">
          <a:xfrm>
            <a:off x="6173935" y="729400"/>
            <a:ext cx="2798616"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rtl="0">
              <a:buFont typeface="Arial" panose="020B0604020202020204" pitchFamily="34" charset="0"/>
              <a:buChar char="•"/>
            </a:pPr>
            <a:r>
              <a:rPr lang="fr-FR" sz="1200" dirty="0"/>
              <a:t>VLAN </a:t>
            </a:r>
            <a:r>
              <a:rPr lang="fr-FR" sz="1200" dirty="0" err="1"/>
              <a:t>Hopping</a:t>
            </a:r>
            <a:endParaRPr lang="fr-FR" sz="1200" dirty="0"/>
          </a:p>
          <a:p>
            <a:pPr rtl="0">
              <a:buFont typeface="Arial" panose="020B0604020202020204" pitchFamily="34" charset="0"/>
              <a:buChar char="•"/>
            </a:pPr>
            <a:r>
              <a:rPr lang="fr-FR" sz="1200" dirty="0"/>
              <a:t>VLAN Double-</a:t>
            </a:r>
            <a:r>
              <a:rPr lang="fr-FR" sz="1200" dirty="0" err="1"/>
              <a:t>Tagging</a:t>
            </a:r>
            <a:endParaRPr lang="fr-FR" sz="1200" dirty="0"/>
          </a:p>
          <a:p>
            <a:pPr rtl="0">
              <a:buFont typeface="Arial" panose="020B0604020202020204" pitchFamily="34" charset="0"/>
              <a:buChar char="•"/>
            </a:pPr>
            <a:r>
              <a:rPr lang="fr-FR" sz="1200" dirty="0"/>
              <a:t>DHCP </a:t>
            </a:r>
            <a:r>
              <a:rPr lang="fr-FR" sz="1200" dirty="0" err="1"/>
              <a:t>Starvation</a:t>
            </a:r>
            <a:endParaRPr lang="fr-FR" sz="1200" dirty="0"/>
          </a:p>
          <a:p>
            <a:pPr rtl="0">
              <a:buFont typeface="Arial" panose="020B0604020202020204" pitchFamily="34" charset="0"/>
              <a:buChar char="•"/>
            </a:pPr>
            <a:r>
              <a:rPr lang="fr-FR" sz="1200" dirty="0"/>
              <a:t>DHCP </a:t>
            </a:r>
            <a:r>
              <a:rPr lang="fr-FR" sz="1200" dirty="0" err="1"/>
              <a:t>Spoofing</a:t>
            </a:r>
            <a:endParaRPr lang="fr-FR" sz="1200" dirty="0"/>
          </a:p>
          <a:p>
            <a:pPr rtl="0">
              <a:buFont typeface="Arial" panose="020B0604020202020204" pitchFamily="34" charset="0"/>
              <a:buChar char="•"/>
            </a:pPr>
            <a:r>
              <a:rPr lang="fr-FR" sz="1200" dirty="0" err="1"/>
              <a:t>Gratuitous</a:t>
            </a:r>
            <a:r>
              <a:rPr lang="fr-FR" sz="1200" dirty="0"/>
              <a:t> ARP</a:t>
            </a:r>
          </a:p>
          <a:p>
            <a:pPr rtl="0">
              <a:buFont typeface="Arial" panose="020B0604020202020204" pitchFamily="34" charset="0"/>
              <a:buChar char="•"/>
            </a:pPr>
            <a:r>
              <a:rPr lang="fr-FR" sz="1200" dirty="0"/>
              <a:t>ARP </a:t>
            </a:r>
            <a:r>
              <a:rPr lang="fr-FR" sz="1200" dirty="0" err="1"/>
              <a:t>Spoofing</a:t>
            </a:r>
            <a:endParaRPr lang="fr-FR" sz="1200" dirty="0"/>
          </a:p>
          <a:p>
            <a:pPr rtl="0">
              <a:buFont typeface="Arial" panose="020B0604020202020204" pitchFamily="34" charset="0"/>
              <a:buChar char="•"/>
            </a:pPr>
            <a:r>
              <a:rPr lang="fr-FR" sz="1200" dirty="0"/>
              <a:t>ARP </a:t>
            </a:r>
            <a:r>
              <a:rPr lang="fr-FR" sz="1200" dirty="0" err="1"/>
              <a:t>Poisoning</a:t>
            </a:r>
            <a:endParaRPr lang="fr-FR" sz="1200" dirty="0"/>
          </a:p>
          <a:p>
            <a:pPr rtl="0">
              <a:buFont typeface="Arial" panose="020B0604020202020204" pitchFamily="34" charset="0"/>
              <a:buChar char="•"/>
            </a:pPr>
            <a:r>
              <a:rPr lang="fr-FR" sz="1200" dirty="0"/>
              <a:t>Cisco </a:t>
            </a:r>
            <a:r>
              <a:rPr lang="fr-FR" sz="1200" dirty="0" err="1"/>
              <a:t>Discovery</a:t>
            </a:r>
            <a:r>
              <a:rPr lang="fr-FR" sz="1200" dirty="0"/>
              <a:t> Protocol (CDP)</a:t>
            </a:r>
          </a:p>
          <a:p>
            <a:pPr rtl="0">
              <a:buFont typeface="Arial" panose="020B0604020202020204" pitchFamily="34" charset="0"/>
              <a:buChar char="•"/>
            </a:pPr>
            <a:r>
              <a:rPr lang="fr-FR" sz="1200" b="1" dirty="0"/>
              <a:t>no </a:t>
            </a:r>
            <a:r>
              <a:rPr lang="fr-FR" sz="1200" b="1" dirty="0" err="1"/>
              <a:t>cdp</a:t>
            </a:r>
            <a:r>
              <a:rPr lang="fr-FR" sz="1200" b="1" dirty="0"/>
              <a:t> </a:t>
            </a:r>
            <a:r>
              <a:rPr lang="fr-FR" sz="1200" b="1" dirty="0" err="1"/>
              <a:t>run</a:t>
            </a:r>
            <a:endParaRPr lang="fr-FR" sz="1200" b="1" dirty="0"/>
          </a:p>
          <a:p>
            <a:pPr rtl="0">
              <a:buFont typeface="Arial" panose="020B0604020202020204" pitchFamily="34" charset="0"/>
              <a:buChar char="•"/>
            </a:pPr>
            <a:r>
              <a:rPr lang="fr-FR" sz="1200" b="1" dirty="0"/>
              <a:t>no </a:t>
            </a:r>
            <a:r>
              <a:rPr lang="fr-FR" sz="1200" b="1" dirty="0" err="1"/>
              <a:t>cdp</a:t>
            </a:r>
            <a:r>
              <a:rPr lang="fr-FR" sz="1200" b="1" dirty="0"/>
              <a:t> </a:t>
            </a:r>
            <a:r>
              <a:rPr lang="fr-FR" sz="1200" b="1" dirty="0" err="1"/>
              <a:t>enable</a:t>
            </a:r>
            <a:endParaRPr lang="fr-FR" sz="1200" b="1" dirty="0"/>
          </a:p>
          <a:p>
            <a:pPr rtl="0">
              <a:buFont typeface="Arial" panose="020B0604020202020204" pitchFamily="34" charset="0"/>
              <a:buChar char="•"/>
            </a:pPr>
            <a:r>
              <a:rPr lang="fr-FR" sz="1200" b="1" dirty="0"/>
              <a:t>no </a:t>
            </a:r>
            <a:r>
              <a:rPr lang="fr-FR" sz="1200" b="1" dirty="0" err="1"/>
              <a:t>lldp</a:t>
            </a:r>
            <a:r>
              <a:rPr lang="fr-FR" sz="1200" b="1" dirty="0"/>
              <a:t> </a:t>
            </a:r>
            <a:r>
              <a:rPr lang="fr-FR" sz="1200" b="1" dirty="0" err="1"/>
              <a:t>run</a:t>
            </a:r>
            <a:endParaRPr lang="fr-FR" sz="1200" b="1" dirty="0"/>
          </a:p>
          <a:p>
            <a:pPr rtl="0">
              <a:buFont typeface="Arial" panose="020B0604020202020204" pitchFamily="34" charset="0"/>
              <a:buChar char="•"/>
            </a:pPr>
            <a:r>
              <a:rPr lang="fr-FR" sz="1200" b="1" dirty="0"/>
              <a:t>no </a:t>
            </a:r>
            <a:r>
              <a:rPr lang="fr-FR" sz="1200" b="1" dirty="0" err="1"/>
              <a:t>lldp</a:t>
            </a:r>
            <a:r>
              <a:rPr lang="fr-FR" sz="1200" b="1" dirty="0"/>
              <a:t> transmit | </a:t>
            </a:r>
            <a:r>
              <a:rPr lang="fr-FR" sz="1200" b="1" dirty="0" err="1"/>
              <a:t>receive</a:t>
            </a:r>
            <a:endParaRPr lang="fr-FR" sz="1200" b="1" dirty="0"/>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rtl="0" eaLnBrk="1" hangingPunct="1"/>
            <a:r>
              <a:rPr lang="fr-FR"/>
              <a:t>Check Your Understanding</a:t>
            </a:r>
          </a:p>
        </p:txBody>
      </p:sp>
      <p:sp>
        <p:nvSpPr>
          <p:cNvPr id="7171" name="Rectangle 34"/>
          <p:cNvSpPr>
            <a:spLocks noGrp="1" noChangeArrowheads="1"/>
          </p:cNvSpPr>
          <p:nvPr>
            <p:ph idx="1"/>
          </p:nvPr>
        </p:nvSpPr>
        <p:spPr>
          <a:xfrm>
            <a:off x="145357" y="965201"/>
            <a:ext cx="8878570" cy="3643747"/>
          </a:xfrm>
        </p:spPr>
        <p:txBody>
          <a:bodyPr/>
          <a:lstStyle/>
          <a:p>
            <a:pPr rtl="0">
              <a:spcBef>
                <a:spcPct val="30000"/>
              </a:spcBef>
              <a:buFont typeface="Arial" panose="020B0604020202020204" pitchFamily="34" charset="0"/>
              <a:buChar char="•"/>
            </a:pPr>
            <a:r>
              <a:rPr lang="fr-FR" sz="1600"/>
              <a:t>Check Your Understanding activities are designed to let students quickly determine if they understand the content and can proceed, or if they need to review. </a:t>
            </a:r>
          </a:p>
          <a:p>
            <a:pPr rtl="0">
              <a:spcBef>
                <a:spcPct val="30000"/>
              </a:spcBef>
              <a:buFont typeface="Arial" panose="020B0604020202020204" pitchFamily="34" charset="0"/>
              <a:buChar char="•"/>
            </a:pPr>
            <a:r>
              <a:rPr lang="fr-FR" sz="1600"/>
              <a:t>Check Your Understanding activities </a:t>
            </a:r>
            <a:r>
              <a:rPr lang="fr-FR" sz="1600" b="1" i="1"/>
              <a:t>do not </a:t>
            </a:r>
            <a:r>
              <a:rPr lang="fr-FR" sz="1600"/>
              <a:t>affect student grades.</a:t>
            </a:r>
          </a:p>
          <a:p>
            <a:pPr rtl="0">
              <a:spcBef>
                <a:spcPct val="30000"/>
              </a:spcBef>
              <a:buFont typeface="Arial" panose="020B0604020202020204" pitchFamily="34" charset="0"/>
              <a:buChar char="•"/>
            </a:pPr>
            <a:r>
              <a:rPr lang="fr-FR" sz="160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349348090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rtl="0" eaLnBrk="1" hangingPunct="1"/>
            <a:r>
              <a:rPr lang="fr-FR"/>
              <a:t>Module 10: Activities</a:t>
            </a:r>
          </a:p>
        </p:txBody>
      </p:sp>
      <p:sp>
        <p:nvSpPr>
          <p:cNvPr id="6147" name="Rectangle 34"/>
          <p:cNvSpPr>
            <a:spLocks noGrp="1" noChangeArrowheads="1"/>
          </p:cNvSpPr>
          <p:nvPr>
            <p:ph idx="1"/>
          </p:nvPr>
        </p:nvSpPr>
        <p:spPr>
          <a:xfrm>
            <a:off x="144065" y="733629"/>
            <a:ext cx="8695135" cy="348414"/>
          </a:xfrm>
        </p:spPr>
        <p:txBody>
          <a:bodyPr/>
          <a:lstStyle/>
          <a:p>
            <a:pPr marL="0" indent="0" rtl="0">
              <a:spcBef>
                <a:spcPct val="30000"/>
              </a:spcBef>
              <a:buNone/>
            </a:pPr>
            <a:r>
              <a:rPr lang="fr-FR"/>
              <a:t>What activities are associated with this module?</a:t>
            </a: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432041888"/>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 xmlns:c="http://schemas.openxmlformats.org/drawingml/2006/chart" xmlns:c15="http://schemas.microsoft.com/office/drawing/2012/chart" xmlns:a16="http://schemas.microsoft.com/office/drawing/2014/main" val="20001"/>
                    </a:ext>
                  </a:extLst>
                </a:gridCol>
                <a:gridCol w="1857736">
                  <a:extLst>
                    <a:ext uri="{9D8B030D-6E8A-4147-A177-3AD203B41FA5}">
                      <a16:colId xmlns="" xmlns:c="http://schemas.openxmlformats.org/drawingml/2006/chart" xmlns:c15="http://schemas.microsoft.com/office/drawing/2012/chart" xmlns:a16="http://schemas.microsoft.com/office/drawing/2014/main" val="3156509146"/>
                    </a:ext>
                  </a:extLst>
                </a:gridCol>
                <a:gridCol w="4080076">
                  <a:extLst>
                    <a:ext uri="{9D8B030D-6E8A-4147-A177-3AD203B41FA5}">
                      <a16:colId xmlns="" xmlns:c="http://schemas.openxmlformats.org/drawingml/2006/chart" xmlns:c15="http://schemas.microsoft.com/office/drawing/2012/chart" xmlns:a16="http://schemas.microsoft.com/office/drawing/2014/main" val="20002"/>
                    </a:ext>
                  </a:extLst>
                </a:gridCol>
                <a:gridCol w="1161873">
                  <a:extLst>
                    <a:ext uri="{9D8B030D-6E8A-4147-A177-3AD203B41FA5}">
                      <a16:colId xmlns="" xmlns:c="http://schemas.openxmlformats.org/drawingml/2006/chart" xmlns:c15="http://schemas.microsoft.com/office/drawing/2012/chart"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fr-FR" sz="120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200"/>
                        <a:t>Activity Type</a:t>
                      </a:r>
                    </a:p>
                  </a:txBody>
                  <a:tcPr marL="68580" marR="68580" marT="34290" marB="34290" anchor="ctr"/>
                </a:tc>
                <a:tc>
                  <a:txBody>
                    <a:bodyPr/>
                    <a:lstStyle/>
                    <a:p>
                      <a:pPr rtl="0"/>
                      <a:r>
                        <a:rPr lang="fr-FR" sz="1200"/>
                        <a:t>Activity Name</a:t>
                      </a:r>
                    </a:p>
                  </a:txBody>
                  <a:tcPr marL="68580" marR="68580" marT="34290" marB="34290" anchor="ctr"/>
                </a:tc>
                <a:tc>
                  <a:txBody>
                    <a:bodyPr/>
                    <a:lstStyle/>
                    <a:p>
                      <a:pPr rtl="0"/>
                      <a:r>
                        <a:rPr lang="fr-FR" sz="1200"/>
                        <a:t>Optional?</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10000"/>
                  </a:ext>
                </a:extLst>
              </a:tr>
              <a:tr h="350784">
                <a:tc>
                  <a:txBody>
                    <a:bodyPr/>
                    <a:lstStyle/>
                    <a:p>
                      <a:pPr algn="ctr" rtl="0"/>
                      <a:r>
                        <a:rPr lang="fr-FR" sz="1100">
                          <a:solidFill>
                            <a:srgbClr val="000000"/>
                          </a:solidFill>
                        </a:rPr>
                        <a:t>10.1.6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Endpoint Security</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10001"/>
                  </a:ext>
                </a:extLst>
              </a:tr>
              <a:tr h="350784">
                <a:tc>
                  <a:txBody>
                    <a:bodyPr/>
                    <a:lstStyle/>
                    <a:p>
                      <a:pPr algn="ctr" rtl="0"/>
                      <a:r>
                        <a:rPr lang="fr-FR" sz="1100">
                          <a:solidFill>
                            <a:srgbClr val="000000"/>
                          </a:solidFill>
                        </a:rPr>
                        <a:t>10.2.7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rtl="0"/>
                      <a:r>
                        <a:rPr lang="fr-FR" sz="1100">
                          <a:solidFill>
                            <a:srgbClr val="000000"/>
                          </a:solidFill>
                        </a:rPr>
                        <a:t>Access Control</a:t>
                      </a:r>
                    </a:p>
                  </a:txBody>
                  <a:tcPr marL="68580" marR="68580" marT="34290" marB="34290" anchor="ctr"/>
                </a:tc>
                <a:tc>
                  <a:txBody>
                    <a:bodyPr/>
                    <a:lstStyle/>
                    <a:p>
                      <a:pPr rtl="0"/>
                      <a:r>
                        <a:rPr lang="fr-FR" sz="1100">
                          <a:solidFill>
                            <a:srgbClr val="000000"/>
                          </a:solidFill>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10006"/>
                  </a:ext>
                </a:extLst>
              </a:tr>
              <a:tr h="350784">
                <a:tc>
                  <a:txBody>
                    <a:bodyPr/>
                    <a:lstStyle/>
                    <a:p>
                      <a:pPr algn="ctr" rtl="0"/>
                      <a:r>
                        <a:rPr lang="fr-FR" sz="1100">
                          <a:solidFill>
                            <a:srgbClr val="000000"/>
                          </a:solidFill>
                        </a:rPr>
                        <a:t>10.3.4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Layer 2 Security Threats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10008"/>
                  </a:ext>
                </a:extLst>
              </a:tr>
              <a:tr h="350784">
                <a:tc>
                  <a:txBody>
                    <a:bodyPr/>
                    <a:lstStyle/>
                    <a:p>
                      <a:pPr algn="ctr" rtl="0"/>
                      <a:r>
                        <a:rPr lang="fr-FR" sz="1100">
                          <a:solidFill>
                            <a:srgbClr val="000000"/>
                          </a:solidFill>
                        </a:rPr>
                        <a:t>10.4.4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MAC Address Table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2582900979"/>
                  </a:ext>
                </a:extLst>
              </a:tr>
              <a:tr h="350784">
                <a:tc>
                  <a:txBody>
                    <a:bodyPr/>
                    <a:lstStyle/>
                    <a:p>
                      <a:pPr algn="ctr" rtl="0"/>
                      <a:r>
                        <a:rPr lang="fr-FR" sz="1100">
                          <a:solidFill>
                            <a:srgbClr val="000000"/>
                          </a:solidFill>
                        </a:rPr>
                        <a:t>10.5.1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VLAN and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3522544737"/>
                  </a:ext>
                </a:extLst>
              </a:tr>
              <a:tr h="350784">
                <a:tc>
                  <a:txBody>
                    <a:bodyPr/>
                    <a:lstStyle/>
                    <a:p>
                      <a:pPr algn="ctr" rtl="0"/>
                      <a:r>
                        <a:rPr lang="fr-FR" sz="1100">
                          <a:solidFill>
                            <a:srgbClr val="000000"/>
                          </a:solidFill>
                        </a:rPr>
                        <a:t>10.5.6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ARP Attacks, STP Attacks, and CDP Reconnaissance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3001172460"/>
                  </a:ext>
                </a:extLst>
              </a:tr>
              <a:tr h="350784">
                <a:tc>
                  <a:txBody>
                    <a:bodyPr/>
                    <a:lstStyle/>
                    <a:p>
                      <a:pPr algn="ctr" rtl="0"/>
                      <a:r>
                        <a:rPr lang="fr-FR" sz="1100">
                          <a:solidFill>
                            <a:srgbClr val="000000"/>
                          </a:solidFill>
                        </a:rPr>
                        <a:t>10.5.11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fr-FR" sz="1100">
                          <a:solidFill>
                            <a:srgbClr val="000000"/>
                          </a:solidFill>
                        </a:rPr>
                        <a:t>LAN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fr-FR" sz="1100" u="none" strike="noStrike" kern="1200" cap="none" spc="0" normalizeH="0" baseline="0">
                          <a:ln>
                            <a:noFill/>
                          </a:ln>
                          <a:solidFill>
                            <a:srgbClr val="000000"/>
                          </a:solidFill>
                          <a:effectLst/>
                          <a:uLnTx/>
                          <a:uFillTx/>
                        </a:rPr>
                        <a:t>Recommended</a:t>
                      </a:r>
                    </a:p>
                  </a:txBody>
                  <a:tcPr marL="68580" marR="68580" marT="34290" marB="34290" anchor="ctr"/>
                </a:tc>
                <a:extLst>
                  <a:ext uri="{0D108BD9-81ED-4DB2-BD59-A6C34878D82A}">
                    <a16:rowId xmlns="" xmlns:c="http://schemas.openxmlformats.org/drawingml/2006/chart" xmlns:c15="http://schemas.microsoft.com/office/drawing/2012/chart" xmlns:a16="http://schemas.microsoft.com/office/drawing/2014/main" val="322206681"/>
                  </a:ext>
                </a:extLst>
              </a:tr>
            </a:tbl>
          </a:graphicData>
        </a:graphic>
      </p:graphicFrame>
    </p:spTree>
    <p:custDataLst>
      <p:tags r:id="rId1"/>
    </p:custDataLst>
    <p:extLst>
      <p:ext uri="{BB962C8B-B14F-4D97-AF65-F5344CB8AC3E}">
        <p14:creationId xmlns:p14="http://schemas.microsoft.com/office/powerpoint/2010/main" val="188731359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38476"/>
          </a:xfrm>
        </p:spPr>
        <p:txBody>
          <a:bodyPr/>
          <a:lstStyle/>
          <a:p>
            <a:pPr rtl="0"/>
            <a:r>
              <a:rPr lang="fr-FR"/>
              <a:t>Module 10: Best Practices</a:t>
            </a:r>
          </a:p>
        </p:txBody>
      </p:sp>
      <p:sp>
        <p:nvSpPr>
          <p:cNvPr id="11266" name="Rectangle 34"/>
          <p:cNvSpPr>
            <a:spLocks noGrp="1" noChangeArrowheads="1"/>
          </p:cNvSpPr>
          <p:nvPr>
            <p:ph idx="1"/>
          </p:nvPr>
        </p:nvSpPr>
        <p:spPr>
          <a:xfrm>
            <a:off x="145357" y="579869"/>
            <a:ext cx="8853286" cy="4155319"/>
          </a:xfrm>
        </p:spPr>
        <p:txBody>
          <a:bodyPr/>
          <a:lstStyle/>
          <a:p>
            <a:pPr marL="0" indent="0" rtl="0">
              <a:lnSpc>
                <a:spcPct val="85000"/>
              </a:lnSpc>
              <a:spcBef>
                <a:spcPct val="30000"/>
              </a:spcBef>
              <a:buNone/>
            </a:pPr>
            <a:r>
              <a:rPr lang="fr-FR" sz="1600"/>
              <a:t>Prior to teaching Module 10, the instructor should:</a:t>
            </a:r>
          </a:p>
          <a:p>
            <a:pPr rtl="0">
              <a:lnSpc>
                <a:spcPct val="85000"/>
              </a:lnSpc>
              <a:spcBef>
                <a:spcPct val="30000"/>
              </a:spcBef>
              <a:buFont typeface="Arial" panose="020B0604020202020204" pitchFamily="34" charset="0"/>
              <a:buChar char="•"/>
            </a:pPr>
            <a:r>
              <a:rPr lang="fr-FR" sz="1600"/>
              <a:t>Review the activities and assessments for this module.</a:t>
            </a:r>
          </a:p>
          <a:p>
            <a:pPr rtl="0">
              <a:lnSpc>
                <a:spcPct val="85000"/>
              </a:lnSpc>
              <a:spcBef>
                <a:spcPct val="30000"/>
              </a:spcBef>
              <a:buFont typeface="Arial" panose="020B0604020202020204" pitchFamily="34" charset="0"/>
              <a:buChar char="•"/>
            </a:pPr>
            <a:r>
              <a:rPr lang="fr-FR" sz="1600"/>
              <a:t>Try to include as many questions as possible to keep students engaged during classroom presentation.</a:t>
            </a:r>
          </a:p>
          <a:p>
            <a:pPr marL="0" indent="0" rtl="0">
              <a:lnSpc>
                <a:spcPct val="85000"/>
              </a:lnSpc>
              <a:spcBef>
                <a:spcPct val="30000"/>
              </a:spcBef>
              <a:buNone/>
            </a:pPr>
            <a:r>
              <a:rPr lang="fr-FR" sz="1600"/>
              <a:t>Topic 10.1</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What is another threat that you can think of?</a:t>
            </a:r>
          </a:p>
          <a:p>
            <a:pPr lvl="2" rtl="0">
              <a:lnSpc>
                <a:spcPct val="85000"/>
              </a:lnSpc>
              <a:spcBef>
                <a:spcPct val="30000"/>
              </a:spcBef>
            </a:pPr>
            <a:r>
              <a:rPr lang="fr-FR" sz="1600"/>
              <a:t>What methods do you employ to protect yourself against SPAM and phishing?</a:t>
            </a:r>
          </a:p>
          <a:p>
            <a:pPr marL="0" indent="0" rtl="0">
              <a:lnSpc>
                <a:spcPct val="85000"/>
              </a:lnSpc>
              <a:spcBef>
                <a:spcPct val="30000"/>
              </a:spcBef>
              <a:buNone/>
            </a:pPr>
            <a:r>
              <a:rPr lang="fr-FR" sz="1600"/>
              <a:t>Topic 10.2</a:t>
            </a:r>
          </a:p>
          <a:p>
            <a:pPr lvl="1" rtl="0">
              <a:lnSpc>
                <a:spcPct val="85000"/>
              </a:lnSpc>
              <a:spcBef>
                <a:spcPct val="30000"/>
              </a:spcBef>
            </a:pPr>
            <a:r>
              <a:rPr lang="fr-FR" sz="1600"/>
              <a:t>Ask the students or have a class discussion</a:t>
            </a:r>
          </a:p>
          <a:p>
            <a:pPr lvl="2" rtl="0">
              <a:lnSpc>
                <a:spcPct val="85000"/>
              </a:lnSpc>
              <a:spcBef>
                <a:spcPct val="30000"/>
              </a:spcBef>
            </a:pPr>
            <a:r>
              <a:rPr lang="fr-FR" sz="1600"/>
              <a:t>Can you think of an instance where using a local database would be preferable to using a centralized database?</a:t>
            </a:r>
          </a:p>
          <a:p>
            <a:pPr lvl="2" rtl="0">
              <a:lnSpc>
                <a:spcPct val="85000"/>
              </a:lnSpc>
              <a:spcBef>
                <a:spcPct val="30000"/>
              </a:spcBef>
            </a:pPr>
            <a:r>
              <a:rPr lang="fr-FR" sz="1600"/>
              <a:t>Why is layer 2 security so important?</a:t>
            </a:r>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180843187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fr-FR"/>
              <a:t>Module 10: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rtl="0">
              <a:lnSpc>
                <a:spcPct val="85000"/>
              </a:lnSpc>
              <a:spcBef>
                <a:spcPct val="30000"/>
              </a:spcBef>
              <a:buNone/>
            </a:pPr>
            <a:r>
              <a:rPr lang="fr-FR" sz="1400"/>
              <a:t>Topic</a:t>
            </a:r>
            <a:r>
              <a:rPr lang="fr-FR"/>
              <a:t> 10.3</a:t>
            </a:r>
          </a:p>
          <a:p>
            <a:pPr lvl="1" rtl="0">
              <a:lnSpc>
                <a:spcPct val="85000"/>
              </a:lnSpc>
              <a:spcBef>
                <a:spcPct val="30000"/>
              </a:spcBef>
            </a:pPr>
            <a:r>
              <a:rPr lang="fr-FR" sz="1500"/>
              <a:t>Ask the students or have a class discussion</a:t>
            </a:r>
          </a:p>
          <a:p>
            <a:pPr lvl="2" rtl="0">
              <a:lnSpc>
                <a:spcPct val="85000"/>
              </a:lnSpc>
              <a:spcBef>
                <a:spcPct val="30000"/>
              </a:spcBef>
            </a:pPr>
            <a:r>
              <a:rPr lang="fr-FR" sz="1500"/>
              <a:t>What configuration or process do you consider to be the cornerstone of layer 2 security?</a:t>
            </a:r>
          </a:p>
          <a:p>
            <a:pPr lvl="2" rtl="0">
              <a:lnSpc>
                <a:spcPct val="85000"/>
              </a:lnSpc>
              <a:spcBef>
                <a:spcPct val="30000"/>
              </a:spcBef>
            </a:pPr>
            <a:r>
              <a:rPr lang="fr-FR" sz="1500"/>
              <a:t>In what instances would a dedicated management VLAN be too cumbersome to implement?</a:t>
            </a:r>
          </a:p>
          <a:p>
            <a:pPr marL="0" indent="0" rtl="0">
              <a:lnSpc>
                <a:spcPct val="85000"/>
              </a:lnSpc>
              <a:spcBef>
                <a:spcPct val="30000"/>
              </a:spcBef>
              <a:buNone/>
            </a:pPr>
            <a:r>
              <a:rPr lang="fr-FR" sz="1400"/>
              <a:t>Topic</a:t>
            </a:r>
            <a:r>
              <a:rPr lang="fr-FR"/>
              <a:t> 10.4</a:t>
            </a:r>
          </a:p>
          <a:p>
            <a:pPr lvl="1" rtl="0">
              <a:lnSpc>
                <a:spcPct val="85000"/>
              </a:lnSpc>
              <a:spcBef>
                <a:spcPct val="30000"/>
              </a:spcBef>
            </a:pPr>
            <a:r>
              <a:rPr lang="fr-FR" sz="1500"/>
              <a:t>Ask the students or have a class discussion</a:t>
            </a:r>
          </a:p>
          <a:p>
            <a:pPr lvl="2" rtl="0">
              <a:lnSpc>
                <a:spcPct val="85000"/>
              </a:lnSpc>
              <a:spcBef>
                <a:spcPct val="30000"/>
              </a:spcBef>
            </a:pPr>
            <a:r>
              <a:rPr lang="fr-FR" sz="1500"/>
              <a:t>Do you know of any other tools that could generate a MAC address flooding attack?</a:t>
            </a:r>
          </a:p>
          <a:p>
            <a:pPr lvl="2" rtl="0">
              <a:lnSpc>
                <a:spcPct val="85000"/>
              </a:lnSpc>
              <a:spcBef>
                <a:spcPct val="30000"/>
              </a:spcBef>
            </a:pPr>
            <a:r>
              <a:rPr lang="fr-FR" sz="1500"/>
              <a:t>What is the danger in the flooding of unknown unicast frames?</a:t>
            </a:r>
          </a:p>
          <a:p>
            <a:pPr marL="0" indent="0" rtl="0">
              <a:lnSpc>
                <a:spcPct val="85000"/>
              </a:lnSpc>
              <a:spcBef>
                <a:spcPct val="30000"/>
              </a:spcBef>
              <a:buNone/>
            </a:pPr>
            <a:r>
              <a:rPr lang="fr-FR" sz="1400"/>
              <a:t>Topic</a:t>
            </a:r>
            <a:r>
              <a:rPr lang="fr-FR"/>
              <a:t> 10.5</a:t>
            </a:r>
          </a:p>
          <a:p>
            <a:pPr lvl="1" rtl="0">
              <a:lnSpc>
                <a:spcPct val="85000"/>
              </a:lnSpc>
              <a:spcBef>
                <a:spcPct val="30000"/>
              </a:spcBef>
            </a:pPr>
            <a:r>
              <a:rPr lang="fr-FR" sz="1500"/>
              <a:t>Ask the students or have a class discussion</a:t>
            </a:r>
          </a:p>
          <a:p>
            <a:pPr lvl="2" rtl="0">
              <a:lnSpc>
                <a:spcPct val="85000"/>
              </a:lnSpc>
              <a:spcBef>
                <a:spcPct val="30000"/>
              </a:spcBef>
            </a:pPr>
            <a:r>
              <a:rPr lang="fr-FR" sz="1500"/>
              <a:t>What configuration(s) could you implement to prevent unauthorized trunks, and thus VLAN Hopping attacks?</a:t>
            </a:r>
          </a:p>
          <a:p>
            <a:pPr lvl="2" rtl="0">
              <a:lnSpc>
                <a:spcPct val="85000"/>
              </a:lnSpc>
              <a:spcBef>
                <a:spcPct val="30000"/>
              </a:spcBef>
            </a:pPr>
            <a:r>
              <a:rPr lang="fr-FR" sz="1500"/>
              <a:t>Where in the network should a layer 2 discovery protocol be enabled?</a:t>
            </a:r>
          </a:p>
          <a:p>
            <a:pPr marL="261937" lvl="2" indent="0">
              <a:lnSpc>
                <a:spcPct val="85000"/>
              </a:lnSpc>
              <a:spcBef>
                <a:spcPct val="30000"/>
              </a:spcBef>
              <a:buNone/>
            </a:pPr>
            <a:endParaRPr lang="en-US" sz="1100" dirty="0"/>
          </a:p>
          <a:p>
            <a:pPr>
              <a:lnSpc>
                <a:spcPct val="85000"/>
              </a:lnSpc>
              <a:spcBef>
                <a:spcPct val="30000"/>
              </a:spcBef>
            </a:pPr>
            <a:endParaRPr lang="en-US" sz="14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83045652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pPr rtl="0"/>
            <a:r>
              <a:rPr lang="fr-FR" dirty="0">
                <a:solidFill>
                  <a:schemeClr val="accent5">
                    <a:lumMod val="40000"/>
                    <a:lumOff val="60000"/>
                  </a:schemeClr>
                </a:solidFill>
              </a:rPr>
              <a:t>Module 10 : Conception de sécurité LAN</a:t>
            </a:r>
          </a:p>
        </p:txBody>
      </p:sp>
      <p:sp>
        <p:nvSpPr>
          <p:cNvPr id="7" name="Subtitle 6"/>
          <p:cNvSpPr>
            <a:spLocks noGrp="1"/>
          </p:cNvSpPr>
          <p:nvPr>
            <p:ph type="subTitle" idx="1"/>
          </p:nvPr>
        </p:nvSpPr>
        <p:spPr>
          <a:xfrm>
            <a:off x="522836" y="3138966"/>
            <a:ext cx="5253124" cy="902174"/>
          </a:xfrm>
        </p:spPr>
        <p:txBody>
          <a:bodyPr/>
          <a:lstStyle/>
          <a:p>
            <a:pPr rtl="0"/>
            <a:r>
              <a:rPr lang="fr-FR" dirty="0">
                <a:solidFill>
                  <a:schemeClr val="accent5">
                    <a:lumMod val="40000"/>
                    <a:lumOff val="60000"/>
                  </a:schemeClr>
                </a:solidFill>
              </a:rPr>
              <a:t>Notions de base </a:t>
            </a:r>
            <a:r>
              <a:rPr lang="fr-FR" dirty="0" smtClean="0">
                <a:solidFill>
                  <a:schemeClr val="accent5">
                    <a:lumMod val="40000"/>
                    <a:lumOff val="60000"/>
                  </a:schemeClr>
                </a:solidFill>
              </a:rPr>
              <a:t>sur la </a:t>
            </a:r>
            <a:r>
              <a:rPr lang="fr-FR" dirty="0">
                <a:solidFill>
                  <a:schemeClr val="accent5">
                    <a:lumMod val="40000"/>
                    <a:lumOff val="60000"/>
                  </a:schemeClr>
                </a:solidFill>
              </a:rPr>
              <a:t>commutation, </a:t>
            </a:r>
            <a:r>
              <a:rPr lang="fr-FR" dirty="0" smtClean="0">
                <a:solidFill>
                  <a:schemeClr val="accent5">
                    <a:lumMod val="40000"/>
                    <a:lumOff val="60000"/>
                  </a:schemeClr>
                </a:solidFill>
              </a:rPr>
              <a:t>le routage </a:t>
            </a:r>
            <a:r>
              <a:rPr lang="fr-FR" dirty="0">
                <a:solidFill>
                  <a:schemeClr val="accent5">
                    <a:lumMod val="40000"/>
                    <a:lumOff val="60000"/>
                  </a:schemeClr>
                </a:solidFill>
              </a:rPr>
              <a:t>et </a:t>
            </a:r>
            <a:r>
              <a:rPr lang="fr-FR" dirty="0" smtClean="0">
                <a:solidFill>
                  <a:schemeClr val="accent5">
                    <a:lumMod val="40000"/>
                    <a:lumOff val="60000"/>
                  </a:schemeClr>
                </a:solidFill>
              </a:rPr>
              <a:t>le sans </a:t>
            </a:r>
            <a:r>
              <a:rPr lang="fr-FR" dirty="0">
                <a:solidFill>
                  <a:schemeClr val="accent5">
                    <a:lumMod val="40000"/>
                    <a:lumOff val="60000"/>
                  </a:schemeClr>
                </a:solidFill>
              </a:rPr>
              <a:t>fil v7.0 (SRWE)</a:t>
            </a:r>
          </a:p>
          <a:p>
            <a:endParaRPr lang="en-US" dirty="0"/>
          </a:p>
        </p:txBody>
      </p:sp>
    </p:spTree>
    <p:custDataLst>
      <p:tags r:id="rId1"/>
    </p:custDataLst>
    <p:extLst>
      <p:ext uri="{BB962C8B-B14F-4D97-AF65-F5344CB8AC3E}">
        <p14:creationId xmlns:p14="http://schemas.microsoft.com/office/powerpoint/2010/main" val="80983768"/>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5021</TotalTime>
  <Words>6358</Words>
  <Application>Microsoft Office PowerPoint</Application>
  <PresentationFormat>On-screen Show (16:9)</PresentationFormat>
  <Paragraphs>539</Paragraphs>
  <Slides>49</Slides>
  <Notes>47</Notes>
  <HiddenSlides>8</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Default Theme</vt:lpstr>
      <vt:lpstr>Module 10 : Conception de sécurité LAN</vt:lpstr>
      <vt:lpstr>Instructor Materials – Module 10 Planning Guide</vt:lpstr>
      <vt:lpstr>What to Expect in this Module</vt:lpstr>
      <vt:lpstr>What to Expect in this Module (Cont.)</vt:lpstr>
      <vt:lpstr>Check Your Understanding</vt:lpstr>
      <vt:lpstr>Module 10: Activities</vt:lpstr>
      <vt:lpstr>Module 10: Best Practices</vt:lpstr>
      <vt:lpstr>Module 10: Best Practices (Cont.)</vt:lpstr>
      <vt:lpstr>Module 10 : Conception de sécurité LAN</vt:lpstr>
      <vt:lpstr>Objectifs de ce module</vt:lpstr>
      <vt:lpstr>10.1 La sécurité des terminaux</vt:lpstr>
      <vt:lpstr>La sécurité des terminaux Les attaques de réseau au quotidien</vt:lpstr>
      <vt:lpstr>La sécurité des terminaux Les attaques de réseau au quotidien</vt:lpstr>
      <vt:lpstr>Sécurité des terminaux Protection des terminaux</vt:lpstr>
      <vt:lpstr>La sécurité des terminaux Appliance pour la sécurité de la messagerie électronique Cisco</vt:lpstr>
      <vt:lpstr>La sécurité des terminaux Appliance pour la sécurité de la messagerie électronique Cisco</vt:lpstr>
      <vt:lpstr>10.2 Le contrôle d'accès</vt:lpstr>
      <vt:lpstr>Le contrôle d’accès Authentification avec un mot de passe local</vt:lpstr>
      <vt:lpstr>Contrôle d'accès  les Composants AAA</vt:lpstr>
      <vt:lpstr>Le contrôle d'accès L'authentification</vt:lpstr>
      <vt:lpstr>Le contrôle d'accès L'autorisation</vt:lpstr>
      <vt:lpstr>Le contrôle d'accès La comptabilité</vt:lpstr>
      <vt:lpstr>Contrôle d'accès  802.1X</vt:lpstr>
      <vt:lpstr>10.3 Menaces de sécurité de couche 2</vt:lpstr>
      <vt:lpstr>Menaces de sécurité de couche 2 Vulnérabilités de couche 2</vt:lpstr>
      <vt:lpstr>Menaces de sécurité de couche 2 Les catégories d'attaque de commutateurs</vt:lpstr>
      <vt:lpstr>Menaces de sécurité de couche 2 Les techniques d'atténuation des attaques de commutateur</vt:lpstr>
      <vt:lpstr>10.4 Attaque du table d'adresse MAC</vt:lpstr>
      <vt:lpstr>Attaque du table d'adresses MAC Révision du fonctionnement de commutateur</vt:lpstr>
      <vt:lpstr>Attaque du table d'adresse MAC L'inondation (flooding) de table d'adresse MAC</vt:lpstr>
      <vt:lpstr>Attaque du table d'adresse MAC L’atténuation des attaques de table d'adresse MAC</vt:lpstr>
      <vt:lpstr>10.5 Les attaques de réseau LAN</vt:lpstr>
      <vt:lpstr> Vidéo d'attaques de réseau LAN- les attaques de VLAN et DHCP</vt:lpstr>
      <vt:lpstr>Les attaques de réseau local LAN Les attaques de saut de VLAN</vt:lpstr>
      <vt:lpstr>Les attaques de réseau local LAN Les Attaques de double étiquetage VLAN</vt:lpstr>
      <vt:lpstr>Les attaques de réseau LAN Les attaques de double étiquetage VLAN (Cont.)</vt:lpstr>
      <vt:lpstr>Les attaques de réseau LAN Les messages DHCP</vt:lpstr>
      <vt:lpstr>Les attaques de réseau LAN  les attaques DHCP</vt:lpstr>
      <vt:lpstr> Vidéo des attaques de réseau LAN –Attaques ARP, Attaques STP et Reconnaissance CDP</vt:lpstr>
      <vt:lpstr>Les attaques de réseau LAN les attaques ARP</vt:lpstr>
      <vt:lpstr>Les attaques de réseau LAN  Les Attaques par usurpation d'adresse</vt:lpstr>
      <vt:lpstr>Les attaques de réseau LAN les attaques STP</vt:lpstr>
      <vt:lpstr>Les attaques de réseau LAN Reconnaissance CDP</vt:lpstr>
      <vt:lpstr>10.6 Pratique et questionnaire du module</vt:lpstr>
      <vt:lpstr>Module pratique et questionnaire Qu'est-ce que j'ai appris dans ce module?</vt:lpstr>
      <vt:lpstr>Pratique et questionnaire du module Qu'est-ce que j'ai appris dans ce module? (Suite)</vt:lpstr>
      <vt:lpstr>Pratique et questionnaire du module Qu'est-ce que j'ai appris dans ce module? (Suite)</vt:lpstr>
      <vt:lpstr>Module 10: LAN Security Concepts New Terms and Commands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Rasha Ismail</cp:lastModifiedBy>
  <cp:revision>300</cp:revision>
  <dcterms:created xsi:type="dcterms:W3CDTF">2019-10-18T06:21:22Z</dcterms:created>
  <dcterms:modified xsi:type="dcterms:W3CDTF">2020-05-02T22:18:42Z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